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2" r:id="rId7"/>
    <p:sldId id="264" r:id="rId8"/>
    <p:sldId id="261" r:id="rId9"/>
    <p:sldId id="265" r:id="rId10"/>
    <p:sldId id="263" r:id="rId11"/>
    <p:sldId id="281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9" r:id="rId24"/>
    <p:sldId id="277" r:id="rId2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F8A"/>
  </p:clrMru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Styl z motywem 1 — Ak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F365D-3CDD-405F-94BF-A6DA97515BE6}" type="datetimeFigureOut">
              <a:rPr lang="pl-PL" smtClean="0"/>
              <a:pPr/>
              <a:t>2014-02-08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C1C42-8D10-4E84-A7C2-8E18D4EB0B4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F365D-3CDD-405F-94BF-A6DA97515BE6}" type="datetimeFigureOut">
              <a:rPr lang="pl-PL" smtClean="0"/>
              <a:pPr/>
              <a:t>2014-02-08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C1C42-8D10-4E84-A7C2-8E18D4EB0B4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F365D-3CDD-405F-94BF-A6DA97515BE6}" type="datetimeFigureOut">
              <a:rPr lang="pl-PL" smtClean="0"/>
              <a:pPr/>
              <a:t>2014-02-08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C1C42-8D10-4E84-A7C2-8E18D4EB0B4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F365D-3CDD-405F-94BF-A6DA97515BE6}" type="datetimeFigureOut">
              <a:rPr lang="pl-PL" smtClean="0"/>
              <a:pPr/>
              <a:t>2014-02-08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C1C42-8D10-4E84-A7C2-8E18D4EB0B4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F365D-3CDD-405F-94BF-A6DA97515BE6}" type="datetimeFigureOut">
              <a:rPr lang="pl-PL" smtClean="0"/>
              <a:pPr/>
              <a:t>2014-02-08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C1C42-8D10-4E84-A7C2-8E18D4EB0B4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F365D-3CDD-405F-94BF-A6DA97515BE6}" type="datetimeFigureOut">
              <a:rPr lang="pl-PL" smtClean="0"/>
              <a:pPr/>
              <a:t>2014-02-08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C1C42-8D10-4E84-A7C2-8E18D4EB0B4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F365D-3CDD-405F-94BF-A6DA97515BE6}" type="datetimeFigureOut">
              <a:rPr lang="pl-PL" smtClean="0"/>
              <a:pPr/>
              <a:t>2014-02-08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C1C42-8D10-4E84-A7C2-8E18D4EB0B4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F365D-3CDD-405F-94BF-A6DA97515BE6}" type="datetimeFigureOut">
              <a:rPr lang="pl-PL" smtClean="0"/>
              <a:pPr/>
              <a:t>2014-02-08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C1C42-8D10-4E84-A7C2-8E18D4EB0B4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F365D-3CDD-405F-94BF-A6DA97515BE6}" type="datetimeFigureOut">
              <a:rPr lang="pl-PL" smtClean="0"/>
              <a:pPr/>
              <a:t>2014-02-08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C1C42-8D10-4E84-A7C2-8E18D4EB0B4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F365D-3CDD-405F-94BF-A6DA97515BE6}" type="datetimeFigureOut">
              <a:rPr lang="pl-PL" smtClean="0"/>
              <a:pPr/>
              <a:t>2014-02-08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C1C42-8D10-4E84-A7C2-8E18D4EB0B4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F365D-3CDD-405F-94BF-A6DA97515BE6}" type="datetimeFigureOut">
              <a:rPr lang="pl-PL" smtClean="0"/>
              <a:pPr/>
              <a:t>2014-02-08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C1C42-8D10-4E84-A7C2-8E18D4EB0B4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F365D-3CDD-405F-94BF-A6DA97515BE6}" type="datetimeFigureOut">
              <a:rPr lang="pl-PL" smtClean="0"/>
              <a:pPr/>
              <a:t>2014-02-08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C1C42-8D10-4E84-A7C2-8E18D4EB0B4B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327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483768" y="2060848"/>
            <a:ext cx="43924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Podsumowanie </a:t>
            </a:r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Ogólnopolskiego Rankingu </a:t>
            </a:r>
            <a:r>
              <a:rPr lang="pl-PL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Olimpijskiego 2014 </a:t>
            </a:r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r. Fundacji Polska Edukacja im</a:t>
            </a:r>
            <a:r>
              <a:rPr lang="pl-PL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KEN</a:t>
            </a:r>
          </a:p>
          <a:p>
            <a:endParaRPr lang="pl-PL" dirty="0"/>
          </a:p>
        </p:txBody>
      </p:sp>
      <p:pic>
        <p:nvPicPr>
          <p:cNvPr id="7" name="Obraz 6" descr="logo fundacj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3861048"/>
            <a:ext cx="1686041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krrtatram5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5013176"/>
            <a:ext cx="2749497" cy="1844824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611560" y="116632"/>
            <a:ext cx="7920880" cy="703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002060"/>
                </a:solidFill>
              </a:rPr>
              <a:t>III Ranking 2014 roku (za rok szkolny 2012/13) uwzględnia 8 olimpiad</a:t>
            </a:r>
            <a:r>
              <a:rPr lang="pl-PL" sz="2000" b="1" dirty="0" smtClean="0">
                <a:solidFill>
                  <a:srgbClr val="002060"/>
                </a:solidFill>
              </a:rPr>
              <a:t>:</a:t>
            </a:r>
          </a:p>
          <a:p>
            <a:endParaRPr lang="pl-PL" sz="800" b="1" dirty="0">
              <a:solidFill>
                <a:srgbClr val="002060"/>
              </a:solidFill>
            </a:endParaRPr>
          </a:p>
          <a:p>
            <a:r>
              <a:rPr lang="pl-PL" sz="2000" b="1" u="sng" dirty="0">
                <a:solidFill>
                  <a:srgbClr val="002060"/>
                </a:solidFill>
              </a:rPr>
              <a:t>1 olimpiadę kategorii „A</a:t>
            </a:r>
            <a:r>
              <a:rPr lang="pl-PL" sz="2000" b="1" u="sng" dirty="0" smtClean="0">
                <a:solidFill>
                  <a:srgbClr val="002060"/>
                </a:solidFill>
              </a:rPr>
              <a:t>”:</a:t>
            </a:r>
            <a:br>
              <a:rPr lang="pl-PL" sz="2000" b="1" u="sng" dirty="0" smtClean="0">
                <a:solidFill>
                  <a:srgbClr val="002060"/>
                </a:solidFill>
              </a:rPr>
            </a:br>
            <a:r>
              <a:rPr lang="pl-PL" sz="2000" i="1" dirty="0" smtClean="0">
                <a:solidFill>
                  <a:srgbClr val="002060"/>
                </a:solidFill>
              </a:rPr>
              <a:t>- </a:t>
            </a:r>
            <a:r>
              <a:rPr lang="pl-PL" sz="2000" i="1" dirty="0" err="1">
                <a:solidFill>
                  <a:srgbClr val="002060"/>
                </a:solidFill>
              </a:rPr>
              <a:t>OWoPiŚW</a:t>
            </a:r>
            <a:r>
              <a:rPr lang="pl-PL" sz="2000" i="1" dirty="0">
                <a:solidFill>
                  <a:srgbClr val="002060"/>
                </a:solidFill>
              </a:rPr>
              <a:t> – </a:t>
            </a:r>
            <a:r>
              <a:rPr lang="pl-PL" sz="2000" b="1" i="1" dirty="0">
                <a:solidFill>
                  <a:srgbClr val="002060"/>
                </a:solidFill>
              </a:rPr>
              <a:t>Olimpiada Wiedzy o Polsce i Świecie Współczesnym</a:t>
            </a:r>
            <a:r>
              <a:rPr lang="pl-PL" sz="2000" i="1" dirty="0">
                <a:solidFill>
                  <a:srgbClr val="002060"/>
                </a:solidFill>
              </a:rPr>
              <a:t> (organizator: Uniwersytet Warszawski)</a:t>
            </a:r>
            <a:endParaRPr lang="pl-PL" sz="2000" dirty="0">
              <a:solidFill>
                <a:srgbClr val="002060"/>
              </a:solidFill>
            </a:endParaRPr>
          </a:p>
          <a:p>
            <a:endParaRPr lang="pl-PL" sz="500" dirty="0">
              <a:solidFill>
                <a:srgbClr val="002060"/>
              </a:solidFill>
            </a:endParaRPr>
          </a:p>
          <a:p>
            <a:r>
              <a:rPr lang="pl-PL" sz="2000" b="1" u="sng" dirty="0">
                <a:solidFill>
                  <a:srgbClr val="002060"/>
                </a:solidFill>
              </a:rPr>
              <a:t>5 olimpiad kategorii „B</a:t>
            </a:r>
            <a:r>
              <a:rPr lang="pl-PL" sz="2000" b="1" u="sng" dirty="0" smtClean="0">
                <a:solidFill>
                  <a:srgbClr val="002060"/>
                </a:solidFill>
              </a:rPr>
              <a:t>”:</a:t>
            </a:r>
            <a:br>
              <a:rPr lang="pl-PL" sz="2000" b="1" u="sng" dirty="0" smtClean="0">
                <a:solidFill>
                  <a:srgbClr val="002060"/>
                </a:solidFill>
              </a:rPr>
            </a:br>
            <a:r>
              <a:rPr lang="pl-PL" sz="2000" i="1" dirty="0" smtClean="0">
                <a:solidFill>
                  <a:srgbClr val="002060"/>
                </a:solidFill>
              </a:rPr>
              <a:t>- </a:t>
            </a:r>
            <a:r>
              <a:rPr lang="pl-PL" sz="2000" i="1" dirty="0" err="1">
                <a:solidFill>
                  <a:srgbClr val="002060"/>
                </a:solidFill>
              </a:rPr>
              <a:t>OWoPC</a:t>
            </a:r>
            <a:r>
              <a:rPr lang="pl-PL" sz="2000" i="1" dirty="0">
                <a:solidFill>
                  <a:srgbClr val="002060"/>
                </a:solidFill>
              </a:rPr>
              <a:t> - </a:t>
            </a:r>
            <a:r>
              <a:rPr lang="pl-PL" sz="2000" b="1" i="1" dirty="0">
                <a:solidFill>
                  <a:srgbClr val="002060"/>
                </a:solidFill>
              </a:rPr>
              <a:t>Olimpiada Wiedzy o Prawach Człowieka </a:t>
            </a:r>
            <a:r>
              <a:rPr lang="pl-PL" sz="2000" i="1" dirty="0">
                <a:solidFill>
                  <a:srgbClr val="002060"/>
                </a:solidFill>
              </a:rPr>
              <a:t>(organizator: Uniwersytet Toruński</a:t>
            </a:r>
            <a:r>
              <a:rPr lang="pl-PL" sz="2000" i="1" dirty="0" smtClean="0">
                <a:solidFill>
                  <a:srgbClr val="002060"/>
                </a:solidFill>
              </a:rPr>
              <a:t>)</a:t>
            </a:r>
            <a:br>
              <a:rPr lang="pl-PL" sz="2000" i="1" dirty="0" smtClean="0">
                <a:solidFill>
                  <a:srgbClr val="002060"/>
                </a:solidFill>
              </a:rPr>
            </a:br>
            <a:r>
              <a:rPr lang="pl-PL" sz="2000" i="1" dirty="0" smtClean="0">
                <a:solidFill>
                  <a:srgbClr val="002060"/>
                </a:solidFill>
              </a:rPr>
              <a:t>- </a:t>
            </a:r>
            <a:r>
              <a:rPr lang="pl-PL" sz="2000" i="1" dirty="0" err="1">
                <a:solidFill>
                  <a:srgbClr val="002060"/>
                </a:solidFill>
              </a:rPr>
              <a:t>OWoIE</a:t>
            </a:r>
            <a:r>
              <a:rPr lang="pl-PL" sz="2000" i="1" dirty="0">
                <a:solidFill>
                  <a:srgbClr val="002060"/>
                </a:solidFill>
              </a:rPr>
              <a:t> - </a:t>
            </a:r>
            <a:r>
              <a:rPr lang="pl-PL" sz="2000" b="1" i="1" dirty="0">
                <a:solidFill>
                  <a:srgbClr val="002060"/>
                </a:solidFill>
              </a:rPr>
              <a:t>Olimpiada Wiedzy o Integracji Europejskiej</a:t>
            </a:r>
            <a:r>
              <a:rPr lang="pl-PL" sz="2000" i="1" dirty="0">
                <a:solidFill>
                  <a:srgbClr val="002060"/>
                </a:solidFill>
              </a:rPr>
              <a:t> (organizator: Katolicki Uniwersytet Lubelski</a:t>
            </a:r>
            <a:r>
              <a:rPr lang="pl-PL" sz="2000" i="1" dirty="0" smtClean="0">
                <a:solidFill>
                  <a:srgbClr val="002060"/>
                </a:solidFill>
              </a:rPr>
              <a:t>)</a:t>
            </a:r>
            <a:br>
              <a:rPr lang="pl-PL" sz="2000" i="1" dirty="0" smtClean="0">
                <a:solidFill>
                  <a:srgbClr val="002060"/>
                </a:solidFill>
              </a:rPr>
            </a:br>
            <a:r>
              <a:rPr lang="pl-PL" sz="2000" i="1" dirty="0" smtClean="0">
                <a:solidFill>
                  <a:srgbClr val="002060"/>
                </a:solidFill>
              </a:rPr>
              <a:t>- </a:t>
            </a:r>
            <a:r>
              <a:rPr lang="pl-PL" sz="2000" i="1" dirty="0" err="1">
                <a:solidFill>
                  <a:srgbClr val="002060"/>
                </a:solidFill>
              </a:rPr>
              <a:t>OWoPiP</a:t>
            </a:r>
            <a:r>
              <a:rPr lang="pl-PL" sz="2000" i="1" dirty="0">
                <a:solidFill>
                  <a:srgbClr val="002060"/>
                </a:solidFill>
              </a:rPr>
              <a:t> - </a:t>
            </a:r>
            <a:r>
              <a:rPr lang="pl-PL" sz="2000" b="1" i="1" dirty="0">
                <a:solidFill>
                  <a:srgbClr val="002060"/>
                </a:solidFill>
              </a:rPr>
              <a:t>Olimpiada Wiedzy o Państwie i Prawie</a:t>
            </a:r>
            <a:r>
              <a:rPr lang="pl-PL" sz="2000" b="1" dirty="0">
                <a:solidFill>
                  <a:srgbClr val="002060"/>
                </a:solidFill>
              </a:rPr>
              <a:t> </a:t>
            </a:r>
            <a:r>
              <a:rPr lang="pl-PL" sz="2000" i="1" dirty="0">
                <a:solidFill>
                  <a:srgbClr val="002060"/>
                </a:solidFill>
              </a:rPr>
              <a:t>(organizator: Wyższa Szkoła Prawa i Administracji Rzeszów </a:t>
            </a:r>
            <a:r>
              <a:rPr lang="pl-PL" sz="2000" i="1" dirty="0" smtClean="0">
                <a:solidFill>
                  <a:srgbClr val="002060"/>
                </a:solidFill>
              </a:rPr>
              <a:t>– </a:t>
            </a:r>
            <a:r>
              <a:rPr lang="pl-PL" sz="2000" i="1" dirty="0">
                <a:solidFill>
                  <a:srgbClr val="002060"/>
                </a:solidFill>
              </a:rPr>
              <a:t>Przemyśl</a:t>
            </a:r>
            <a:r>
              <a:rPr lang="pl-PL" sz="2000" i="1" dirty="0" smtClean="0">
                <a:solidFill>
                  <a:srgbClr val="002060"/>
                </a:solidFill>
              </a:rPr>
              <a:t>)</a:t>
            </a:r>
            <a:br>
              <a:rPr lang="pl-PL" sz="2000" i="1" dirty="0" smtClean="0">
                <a:solidFill>
                  <a:srgbClr val="002060"/>
                </a:solidFill>
              </a:rPr>
            </a:br>
            <a:r>
              <a:rPr lang="pl-PL" sz="2000" i="1" dirty="0" smtClean="0">
                <a:solidFill>
                  <a:srgbClr val="002060"/>
                </a:solidFill>
              </a:rPr>
              <a:t>- </a:t>
            </a:r>
            <a:r>
              <a:rPr lang="pl-PL" sz="2000" i="1" dirty="0" err="1">
                <a:solidFill>
                  <a:srgbClr val="002060"/>
                </a:solidFill>
              </a:rPr>
              <a:t>OWoP</a:t>
            </a:r>
            <a:r>
              <a:rPr lang="pl-PL" sz="2000" i="1" dirty="0">
                <a:solidFill>
                  <a:srgbClr val="002060"/>
                </a:solidFill>
              </a:rPr>
              <a:t> - </a:t>
            </a:r>
            <a:r>
              <a:rPr lang="pl-PL" sz="2000" b="1" i="1" dirty="0">
                <a:solidFill>
                  <a:srgbClr val="002060"/>
                </a:solidFill>
              </a:rPr>
              <a:t>Olimpiada Wiedzy o Prawie</a:t>
            </a:r>
            <a:r>
              <a:rPr lang="pl-PL" sz="2000" dirty="0">
                <a:solidFill>
                  <a:srgbClr val="002060"/>
                </a:solidFill>
              </a:rPr>
              <a:t> </a:t>
            </a:r>
            <a:r>
              <a:rPr lang="pl-PL" sz="2000" i="1" dirty="0">
                <a:solidFill>
                  <a:srgbClr val="002060"/>
                </a:solidFill>
              </a:rPr>
              <a:t>(organizator: II Społeczne LO w Ostrołęce</a:t>
            </a:r>
            <a:r>
              <a:rPr lang="pl-PL" sz="2000" i="1" dirty="0" smtClean="0">
                <a:solidFill>
                  <a:srgbClr val="002060"/>
                </a:solidFill>
              </a:rPr>
              <a:t>)</a:t>
            </a:r>
            <a:br>
              <a:rPr lang="pl-PL" sz="2000" i="1" dirty="0" smtClean="0">
                <a:solidFill>
                  <a:srgbClr val="002060"/>
                </a:solidFill>
              </a:rPr>
            </a:br>
            <a:r>
              <a:rPr lang="pl-PL" sz="2000" i="1" dirty="0" smtClean="0">
                <a:solidFill>
                  <a:srgbClr val="002060"/>
                </a:solidFill>
              </a:rPr>
              <a:t>- </a:t>
            </a:r>
            <a:r>
              <a:rPr lang="pl-PL" sz="2000" i="1" dirty="0">
                <a:solidFill>
                  <a:srgbClr val="002060"/>
                </a:solidFill>
              </a:rPr>
              <a:t>EOSP – </a:t>
            </a:r>
            <a:r>
              <a:rPr lang="pl-PL" sz="2000" b="1" i="1" dirty="0">
                <a:solidFill>
                  <a:srgbClr val="002060"/>
                </a:solidFill>
              </a:rPr>
              <a:t>Europejska Olimpiada Społeczno - Prawna </a:t>
            </a:r>
            <a:r>
              <a:rPr lang="pl-PL" sz="2000" i="1" dirty="0">
                <a:solidFill>
                  <a:srgbClr val="002060"/>
                </a:solidFill>
              </a:rPr>
              <a:t>(organizator: Europejska Wyższa Szkoła Prawa i Administracji w </a:t>
            </a:r>
            <a:r>
              <a:rPr lang="pl-PL" sz="2000" i="1" dirty="0" smtClean="0">
                <a:solidFill>
                  <a:srgbClr val="002060"/>
                </a:solidFill>
              </a:rPr>
              <a:t>Warszawie)</a:t>
            </a:r>
          </a:p>
          <a:p>
            <a:endParaRPr lang="pl-PL" sz="600" b="1" i="1" u="sng" dirty="0" smtClean="0">
              <a:solidFill>
                <a:srgbClr val="002060"/>
              </a:solidFill>
            </a:endParaRPr>
          </a:p>
          <a:p>
            <a:r>
              <a:rPr lang="pl-PL" sz="2000" b="1" u="sng" dirty="0" smtClean="0">
                <a:solidFill>
                  <a:srgbClr val="002060"/>
                </a:solidFill>
              </a:rPr>
              <a:t>2 </a:t>
            </a:r>
            <a:r>
              <a:rPr lang="pl-PL" sz="2000" b="1" u="sng" dirty="0">
                <a:solidFill>
                  <a:srgbClr val="002060"/>
                </a:solidFill>
              </a:rPr>
              <a:t>olimpiady kategorii „C</a:t>
            </a:r>
            <a:r>
              <a:rPr lang="pl-PL" sz="2000" b="1" u="sng" dirty="0" smtClean="0">
                <a:solidFill>
                  <a:srgbClr val="002060"/>
                </a:solidFill>
              </a:rPr>
              <a:t>”:</a:t>
            </a:r>
            <a:br>
              <a:rPr lang="pl-PL" sz="2000" b="1" u="sng" dirty="0" smtClean="0">
                <a:solidFill>
                  <a:srgbClr val="002060"/>
                </a:solidFill>
              </a:rPr>
            </a:br>
            <a:r>
              <a:rPr lang="pl-PL" sz="2000" i="1" dirty="0" smtClean="0">
                <a:solidFill>
                  <a:srgbClr val="002060"/>
                </a:solidFill>
              </a:rPr>
              <a:t>- </a:t>
            </a:r>
            <a:r>
              <a:rPr lang="pl-PL" sz="2000" i="1" dirty="0" err="1">
                <a:solidFill>
                  <a:srgbClr val="002060"/>
                </a:solidFill>
              </a:rPr>
              <a:t>OWoS</a:t>
            </a:r>
            <a:r>
              <a:rPr lang="pl-PL" sz="2000" i="1" dirty="0">
                <a:solidFill>
                  <a:srgbClr val="002060"/>
                </a:solidFill>
              </a:rPr>
              <a:t> GK - </a:t>
            </a:r>
            <a:r>
              <a:rPr lang="pl-PL" sz="2000" b="1" i="1" dirty="0">
                <a:solidFill>
                  <a:srgbClr val="002060"/>
                </a:solidFill>
              </a:rPr>
              <a:t>Olimpiada Wiedzy o Społeczeństwie „Gwiezdny Krąg”</a:t>
            </a:r>
            <a:r>
              <a:rPr lang="pl-PL" sz="2000" b="1" dirty="0">
                <a:solidFill>
                  <a:srgbClr val="002060"/>
                </a:solidFill>
              </a:rPr>
              <a:t> </a:t>
            </a:r>
            <a:r>
              <a:rPr lang="pl-PL" sz="2000" i="1" dirty="0">
                <a:solidFill>
                  <a:srgbClr val="002060"/>
                </a:solidFill>
              </a:rPr>
              <a:t>(organizator: Europe </a:t>
            </a:r>
            <a:r>
              <a:rPr lang="pl-PL" sz="2000" i="1" dirty="0" err="1">
                <a:solidFill>
                  <a:srgbClr val="002060"/>
                </a:solidFill>
              </a:rPr>
              <a:t>Direct</a:t>
            </a:r>
            <a:r>
              <a:rPr lang="pl-PL" sz="2000" i="1" dirty="0">
                <a:solidFill>
                  <a:srgbClr val="002060"/>
                </a:solidFill>
              </a:rPr>
              <a:t> i Urząd Miejski w Słupsku</a:t>
            </a:r>
            <a:r>
              <a:rPr lang="pl-PL" sz="2000" i="1" dirty="0" smtClean="0">
                <a:solidFill>
                  <a:srgbClr val="002060"/>
                </a:solidFill>
              </a:rPr>
              <a:t>)</a:t>
            </a:r>
            <a:br>
              <a:rPr lang="pl-PL" sz="2000" i="1" dirty="0" smtClean="0">
                <a:solidFill>
                  <a:srgbClr val="002060"/>
                </a:solidFill>
              </a:rPr>
            </a:br>
            <a:r>
              <a:rPr lang="pl-PL" sz="2000" i="1" dirty="0" smtClean="0">
                <a:solidFill>
                  <a:srgbClr val="002060"/>
                </a:solidFill>
              </a:rPr>
              <a:t>- </a:t>
            </a:r>
            <a:r>
              <a:rPr lang="pl-PL" sz="2000" i="1" dirty="0" err="1">
                <a:solidFill>
                  <a:srgbClr val="002060"/>
                </a:solidFill>
              </a:rPr>
              <a:t>OWoIIIRP</a:t>
            </a:r>
            <a:r>
              <a:rPr lang="pl-PL" sz="2000" i="1" dirty="0">
                <a:solidFill>
                  <a:srgbClr val="002060"/>
                </a:solidFill>
              </a:rPr>
              <a:t> – </a:t>
            </a:r>
            <a:r>
              <a:rPr lang="pl-PL" sz="2000" b="1" i="1" dirty="0">
                <a:solidFill>
                  <a:srgbClr val="002060"/>
                </a:solidFill>
              </a:rPr>
              <a:t>Olimpiada Wiedzy o III RP </a:t>
            </a:r>
            <a:r>
              <a:rPr lang="pl-PL" sz="2000" i="1" dirty="0">
                <a:solidFill>
                  <a:srgbClr val="002060"/>
                </a:solidFill>
              </a:rPr>
              <a:t>(organizator: Fundacja </a:t>
            </a:r>
            <a:r>
              <a:rPr lang="pl-PL" sz="2000" i="1" dirty="0" smtClean="0">
                <a:solidFill>
                  <a:srgbClr val="002060"/>
                </a:solidFill>
              </a:rPr>
              <a:t>Polska Edukacja im</a:t>
            </a:r>
            <a:r>
              <a:rPr lang="pl-PL" sz="2000" i="1" dirty="0">
                <a:solidFill>
                  <a:srgbClr val="002060"/>
                </a:solidFill>
              </a:rPr>
              <a:t>. KEN w Białymstoku w ramach COPTIOSH)</a:t>
            </a:r>
            <a:endParaRPr lang="pl-PL" sz="2000" dirty="0">
              <a:solidFill>
                <a:srgbClr val="002060"/>
              </a:solidFill>
            </a:endParaRPr>
          </a:p>
          <a:p>
            <a:endParaRPr lang="pl-PL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395536" y="354142"/>
            <a:ext cx="8352928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2400" b="1" dirty="0" smtClean="0">
                <a:solidFill>
                  <a:srgbClr val="002060"/>
                </a:solidFill>
                <a:ea typeface="Times New Roman" pitchFamily="18" charset="0"/>
              </a:rPr>
              <a:t>Miejsca wybranych szkół</a:t>
            </a:r>
            <a:r>
              <a:rPr lang="pl-PL" sz="2400" b="1" dirty="0" smtClean="0">
                <a:solidFill>
                  <a:srgbClr val="002060"/>
                </a:solidFill>
                <a:ea typeface="Times New Roman" pitchFamily="18" charset="0"/>
              </a:rPr>
              <a:t>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2000" dirty="0" smtClean="0">
                <a:solidFill>
                  <a:srgbClr val="0070C0"/>
                </a:solidFill>
              </a:rPr>
              <a:t>(w nawiasie – miejsce szkoły w województwie podlaskim)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2400" b="1" dirty="0" smtClean="0">
              <a:solidFill>
                <a:srgbClr val="002060"/>
              </a:solidFill>
              <a:ea typeface="Times New Roman" pitchFamily="18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331640" y="1412776"/>
          <a:ext cx="6840760" cy="4752523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167761"/>
                <a:gridCol w="4659608"/>
                <a:gridCol w="1013391"/>
              </a:tblGrid>
              <a:tr h="33868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pl-PL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pl-PL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Szkoła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pl-PL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Pkt.</a:t>
                      </a:r>
                    </a:p>
                  </a:txBody>
                  <a:tcPr marL="68580" marR="68580" marT="0" marB="0"/>
                </a:tc>
              </a:tr>
              <a:tr h="33868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pl-PL" sz="20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Chojnice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LO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Filomatów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Chojnickich</a:t>
                      </a:r>
                      <a:endParaRPr lang="pl-PL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pl-PL" sz="20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9,0</a:t>
                      </a:r>
                    </a:p>
                  </a:txBody>
                  <a:tcPr marL="68580" marR="68580" marT="0" marB="0"/>
                </a:tc>
              </a:tr>
              <a:tr h="33868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pl-PL" sz="20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Zamość, I LO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pl-PL" sz="20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8,0</a:t>
                      </a:r>
                    </a:p>
                  </a:txBody>
                  <a:tcPr marL="68580" marR="68580" marT="0" marB="0"/>
                </a:tc>
              </a:tr>
              <a:tr h="33868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pl-PL" sz="20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26 </a:t>
                      </a:r>
                      <a:r>
                        <a:rPr lang="pl-PL" sz="20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(2)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Białystok, Katolickie LO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pl-PL" sz="20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8,0</a:t>
                      </a:r>
                    </a:p>
                  </a:txBody>
                  <a:tcPr marL="68580" marR="68580" marT="0" marB="0"/>
                </a:tc>
              </a:tr>
              <a:tr h="33868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pl-PL" sz="20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Kielce, IV LO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pl-PL" sz="20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7,5</a:t>
                      </a:r>
                    </a:p>
                  </a:txBody>
                  <a:tcPr marL="68580" marR="68580" marT="0" marB="0"/>
                </a:tc>
              </a:tr>
              <a:tr h="33868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pl-PL" sz="20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35 </a:t>
                      </a:r>
                      <a:r>
                        <a:rPr lang="pl-PL" sz="20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(3)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Białystok, II LO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pl-PL" sz="20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7,0</a:t>
                      </a:r>
                    </a:p>
                  </a:txBody>
                  <a:tcPr marL="68580" marR="68580" marT="0" marB="0"/>
                </a:tc>
              </a:tr>
              <a:tr h="33868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pl-PL" sz="20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Inowrocław, I LO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pl-PL" sz="20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6,0</a:t>
                      </a:r>
                    </a:p>
                  </a:txBody>
                  <a:tcPr marL="68580" marR="68580" marT="0" marB="0"/>
                </a:tc>
              </a:tr>
              <a:tr h="33868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pl-PL" sz="20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Pabianice, II LO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pl-PL" sz="20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6,0</a:t>
                      </a:r>
                    </a:p>
                  </a:txBody>
                  <a:tcPr marL="68580" marR="68580" marT="0" marB="0"/>
                </a:tc>
              </a:tr>
              <a:tr h="33868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pl-PL" sz="20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Warszawa, LXIV LO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pl-PL" sz="20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6,0</a:t>
                      </a:r>
                    </a:p>
                  </a:txBody>
                  <a:tcPr marL="68580" marR="68580" marT="0" marB="0"/>
                </a:tc>
              </a:tr>
              <a:tr h="33868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pl-PL" sz="20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57 </a:t>
                      </a:r>
                      <a:r>
                        <a:rPr lang="pl-PL" sz="20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(4)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Łomża, I LO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pl-PL" sz="20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4,5</a:t>
                      </a:r>
                    </a:p>
                  </a:txBody>
                  <a:tcPr marL="68580" marR="68580" marT="0" marB="0"/>
                </a:tc>
              </a:tr>
              <a:tr h="33868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pl-PL" sz="20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73 </a:t>
                      </a:r>
                      <a:r>
                        <a:rPr lang="pl-PL" sz="20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(5)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Suwałki, I LO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pl-PL" sz="20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4,0</a:t>
                      </a:r>
                    </a:p>
                  </a:txBody>
                  <a:tcPr marL="68580" marR="68580" marT="0" marB="0"/>
                </a:tc>
              </a:tr>
              <a:tr h="34956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pl-PL" sz="20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97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Rzeszów, I LO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pl-PL" sz="20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3,0</a:t>
                      </a:r>
                    </a:p>
                  </a:txBody>
                  <a:tcPr marL="68580" marR="68580" marT="0" marB="0"/>
                </a:tc>
              </a:tr>
              <a:tr h="33868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pl-PL" sz="20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97 </a:t>
                      </a:r>
                      <a:r>
                        <a:rPr lang="pl-PL" sz="20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(6)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Białystok, XIV LO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pl-PL" sz="20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3,0</a:t>
                      </a:r>
                    </a:p>
                  </a:txBody>
                  <a:tcPr marL="68580" marR="68580" marT="0" marB="0"/>
                </a:tc>
              </a:tr>
              <a:tr h="33868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pl-PL" sz="20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97 </a:t>
                      </a:r>
                      <a:r>
                        <a:rPr lang="pl-PL" sz="20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(6)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Mońki, LO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pl-PL" sz="20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3,0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27584" y="548680"/>
            <a:ext cx="734481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X miejsce</a:t>
            </a:r>
          </a:p>
          <a:p>
            <a:pPr algn="ctr">
              <a:lnSpc>
                <a:spcPct val="150000"/>
              </a:lnSpc>
            </a:pPr>
            <a:r>
              <a:rPr lang="pl-PL" sz="2400" b="1" dirty="0">
                <a:solidFill>
                  <a:srgbClr val="002060"/>
                </a:solidFill>
              </a:rPr>
              <a:t>Awans o 29 miejsc!</a:t>
            </a:r>
          </a:p>
          <a:p>
            <a:pPr algn="ctr">
              <a:lnSpc>
                <a:spcPct val="150000"/>
              </a:lnSpc>
            </a:pPr>
            <a:r>
              <a:rPr lang="pl-PL" sz="2400" b="1" dirty="0">
                <a:solidFill>
                  <a:srgbClr val="002060"/>
                </a:solidFill>
              </a:rPr>
              <a:t>12,0 pkt.</a:t>
            </a:r>
          </a:p>
          <a:p>
            <a:pPr algn="ctr">
              <a:lnSpc>
                <a:spcPct val="150000"/>
              </a:lnSpc>
            </a:pPr>
            <a:r>
              <a:rPr lang="pl-PL" sz="2400" b="1" dirty="0">
                <a:solidFill>
                  <a:srgbClr val="002060"/>
                </a:solidFill>
              </a:rPr>
              <a:t>Dyrektorem tej szkoły jest: Pan Tadeusz Chrószcz </a:t>
            </a:r>
          </a:p>
          <a:p>
            <a:endParaRPr lang="pl-PL" dirty="0"/>
          </a:p>
        </p:txBody>
      </p:sp>
      <p:pic>
        <p:nvPicPr>
          <p:cNvPr id="3" name="Obraz 2" descr="13.jpg"/>
          <p:cNvPicPr>
            <a:picLocks noChangeAspect="1"/>
          </p:cNvPicPr>
          <p:nvPr/>
        </p:nvPicPr>
        <p:blipFill>
          <a:blip r:embed="rId2" cstate="print"/>
          <a:srcRect b="5626"/>
          <a:stretch>
            <a:fillRect/>
          </a:stretch>
        </p:blipFill>
        <p:spPr>
          <a:xfrm>
            <a:off x="3779912" y="2924944"/>
            <a:ext cx="1368152" cy="1872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pole tekstowe 3"/>
          <p:cNvSpPr txBox="1"/>
          <p:nvPr/>
        </p:nvSpPr>
        <p:spPr>
          <a:xfrm>
            <a:off x="755576" y="5085184"/>
            <a:ext cx="763284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Liceum Ogólnokształcące </a:t>
            </a:r>
            <a:r>
              <a:rPr lang="pl-PL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pl-PL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pl-PL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im</a:t>
            </a:r>
            <a:r>
              <a:rPr lang="pl-PL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Powstańców Śląskich w Rybniku</a:t>
            </a:r>
          </a:p>
          <a:p>
            <a:endParaRPr lang="pl-PL" b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7504" y="196915"/>
            <a:ext cx="8856984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X miejsce</a:t>
            </a:r>
          </a:p>
          <a:p>
            <a:pPr marR="0" lvl="0" indent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2400" b="1" dirty="0" smtClean="0">
                <a:solidFill>
                  <a:srgbClr val="002060"/>
                </a:solidFill>
              </a:rPr>
              <a:t>Awans aż o 88 miejsc!</a:t>
            </a:r>
          </a:p>
          <a:p>
            <a:pPr marR="0" lvl="0" indent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2400" b="1" dirty="0" smtClean="0">
                <a:solidFill>
                  <a:srgbClr val="002060"/>
                </a:solidFill>
              </a:rPr>
              <a:t>12,0 pkt.</a:t>
            </a:r>
          </a:p>
          <a:p>
            <a:pPr marR="0" lvl="0" indent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2400" b="1" dirty="0" smtClean="0">
                <a:solidFill>
                  <a:srgbClr val="002060"/>
                </a:solidFill>
              </a:rPr>
              <a:t>Dyrektorem tej szkoły jest: Pani Małgorzata Dembska </a:t>
            </a:r>
          </a:p>
        </p:txBody>
      </p:sp>
      <p:pic>
        <p:nvPicPr>
          <p:cNvPr id="4" name="Obraz 3" descr="malgorzata_dembska.jpg"/>
          <p:cNvPicPr>
            <a:picLocks noChangeAspect="1"/>
          </p:cNvPicPr>
          <p:nvPr/>
        </p:nvPicPr>
        <p:blipFill>
          <a:blip r:embed="rId2" cstate="print"/>
          <a:srcRect t="13750"/>
          <a:stretch>
            <a:fillRect/>
          </a:stretch>
        </p:blipFill>
        <p:spPr>
          <a:xfrm>
            <a:off x="3635896" y="2636912"/>
            <a:ext cx="1440160" cy="1656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07504" y="4416788"/>
            <a:ext cx="885698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II Liceum Ogólnokształcące </a:t>
            </a:r>
          </a:p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im. Generałowej Zamoyskiej </a:t>
            </a:r>
            <a:br>
              <a:rPr lang="pl-PL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pl-PL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Heleny Modrzejewskiej w Poznaniu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0"/>
                            </p:stCondLst>
                            <p:childTnLst>
                              <p:par>
                                <p:cTn id="32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 build="p"/>
      <p:bldP spid="20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50792" y="412939"/>
            <a:ext cx="6272679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IX miejsce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2400" b="1" dirty="0" smtClean="0">
                <a:solidFill>
                  <a:srgbClr val="002060"/>
                </a:solidFill>
              </a:rPr>
              <a:t>Najlepszy debiutant w Rankingu!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2400" b="1" dirty="0" smtClean="0">
                <a:solidFill>
                  <a:srgbClr val="002060"/>
                </a:solidFill>
              </a:rPr>
              <a:t>14,0 pkt.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2400" b="1" dirty="0" smtClean="0">
                <a:solidFill>
                  <a:srgbClr val="002060"/>
                </a:solidFill>
              </a:rPr>
              <a:t>Dyrektorem tej szkoły jest: Pan Jarosław </a:t>
            </a:r>
            <a:r>
              <a:rPr lang="pl-PL" sz="2400" b="1" dirty="0" err="1" smtClean="0">
                <a:solidFill>
                  <a:srgbClr val="002060"/>
                </a:solidFill>
              </a:rPr>
              <a:t>Obiała</a:t>
            </a:r>
            <a:r>
              <a:rPr lang="pl-PL" sz="2400" b="1" dirty="0" smtClean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4" name="Obraz 3" descr="slajd 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2924944"/>
            <a:ext cx="1860232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12681" y="4735597"/>
            <a:ext cx="893131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II Liceum Ogólnokształcące </a:t>
            </a:r>
            <a:br>
              <a:rPr lang="pl-PL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pl-PL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im. Marii Konopnickiej w Inowrocławiu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0"/>
                            </p:stCondLst>
                            <p:childTnLst>
                              <p:par>
                                <p:cTn id="32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uiExpand="1" build="p"/>
      <p:bldP spid="10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79512" y="94273"/>
            <a:ext cx="8784976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VIII miejsce</a:t>
            </a:r>
          </a:p>
          <a:p>
            <a:pPr marR="0" lvl="0" indent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2400" b="1" dirty="0" smtClean="0">
                <a:solidFill>
                  <a:srgbClr val="002060"/>
                </a:solidFill>
              </a:rPr>
              <a:t>Awans aż o 90 miejsc!</a:t>
            </a:r>
          </a:p>
          <a:p>
            <a:pPr marR="0" lvl="0" indent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2400" b="1" dirty="0" smtClean="0">
                <a:solidFill>
                  <a:srgbClr val="002060"/>
                </a:solidFill>
              </a:rPr>
              <a:t>15,0 pkt.</a:t>
            </a:r>
          </a:p>
          <a:p>
            <a:pPr marR="0" lvl="0" indent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2400" b="1" dirty="0" smtClean="0">
                <a:solidFill>
                  <a:srgbClr val="002060"/>
                </a:solidFill>
              </a:rPr>
              <a:t>Dyrektorem tej szkoły jest: Pan Romuald Lis </a:t>
            </a:r>
          </a:p>
        </p:txBody>
      </p:sp>
      <p:pic>
        <p:nvPicPr>
          <p:cNvPr id="6" name="Obraz 5" descr="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2708920"/>
            <a:ext cx="2371943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251520" y="4591581"/>
            <a:ext cx="864096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VI Liceum Ogólnokształcące</a:t>
            </a:r>
            <a:br>
              <a:rPr lang="pl-PL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pl-PL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im. Jana Kochanowskiego w Radomiu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9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9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9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9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296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96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0"/>
                            </p:stCondLst>
                            <p:childTnLst>
                              <p:par>
                                <p:cTn id="32" presetID="7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 build="p"/>
      <p:bldP spid="2969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95536" y="340931"/>
            <a:ext cx="8352928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VII miejsce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2400" b="1" dirty="0" smtClean="0">
                <a:solidFill>
                  <a:srgbClr val="002060"/>
                </a:solidFill>
              </a:rPr>
              <a:t>Awans o 32 miejsca!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2400" b="1" dirty="0" smtClean="0">
                <a:solidFill>
                  <a:srgbClr val="002060"/>
                </a:solidFill>
              </a:rPr>
              <a:t>16,0 pkt.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2400" b="1" dirty="0" smtClean="0">
                <a:solidFill>
                  <a:srgbClr val="002060"/>
                </a:solidFill>
              </a:rPr>
              <a:t>Dyrektorem tej szkoły jest: Pani Maria Malinowska </a:t>
            </a:r>
          </a:p>
        </p:txBody>
      </p:sp>
      <p:pic>
        <p:nvPicPr>
          <p:cNvPr id="6" name="Obraz 5" descr="malinowska.jpg"/>
          <p:cNvPicPr>
            <a:picLocks noChangeAspect="1"/>
          </p:cNvPicPr>
          <p:nvPr/>
        </p:nvPicPr>
        <p:blipFill>
          <a:blip r:embed="rId2" cstate="print"/>
          <a:srcRect l="2835" t="3635" r="6446" b="5501"/>
          <a:stretch>
            <a:fillRect/>
          </a:stretch>
        </p:blipFill>
        <p:spPr>
          <a:xfrm>
            <a:off x="3419872" y="2852936"/>
            <a:ext cx="2304256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23528" y="4879613"/>
            <a:ext cx="849694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II Liceum Ogólnokształcące</a:t>
            </a:r>
            <a:br>
              <a:rPr lang="pl-PL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pl-PL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im. Andrzeja Frycza Modrzewskiego w Rybniku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0"/>
                            </p:stCondLst>
                            <p:childTnLst>
                              <p:par>
                                <p:cTn id="32" presetID="7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" grpId="0" build="p"/>
      <p:bldP spid="2867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51520" y="340931"/>
            <a:ext cx="8568952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VI miejsce</a:t>
            </a:r>
          </a:p>
          <a:p>
            <a:pPr marR="0" lvl="0" indent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2400" b="1" dirty="0" smtClean="0">
                <a:solidFill>
                  <a:srgbClr val="002060"/>
                </a:solidFill>
              </a:rPr>
              <a:t>Awans o 30 miejsc!</a:t>
            </a:r>
          </a:p>
          <a:p>
            <a:pPr marR="0" lvl="0" indent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2400" b="1" dirty="0" smtClean="0">
                <a:solidFill>
                  <a:srgbClr val="002060"/>
                </a:solidFill>
              </a:rPr>
              <a:t>18,0 pkt.</a:t>
            </a:r>
          </a:p>
          <a:p>
            <a:pPr marR="0" lvl="0" indent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2400" b="1" dirty="0" smtClean="0">
                <a:solidFill>
                  <a:srgbClr val="002060"/>
                </a:solidFill>
              </a:rPr>
              <a:t>Dyrektorem tej szkoły jest: Pani Danuta Daszkiewicz - Ordyłowska</a:t>
            </a:r>
          </a:p>
        </p:txBody>
      </p:sp>
      <p:pic>
        <p:nvPicPr>
          <p:cNvPr id="6" name="Obraz 5" descr="dorotka 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2852936"/>
            <a:ext cx="1368152" cy="1713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251520" y="4591581"/>
            <a:ext cx="856895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Liceum Ogólnokształcące nr XII </a:t>
            </a:r>
            <a:br>
              <a:rPr lang="pl-PL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pl-PL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im. Bolesława Chrobrego we Wrocławiu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0"/>
                            </p:stCondLst>
                            <p:childTnLst>
                              <p:par>
                                <p:cTn id="32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 build="p"/>
      <p:bldP spid="2765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95536" y="250865"/>
            <a:ext cx="8352928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 miejsce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2400" b="1" dirty="0" smtClean="0">
                <a:solidFill>
                  <a:srgbClr val="002060"/>
                </a:solidFill>
              </a:rPr>
              <a:t>Utrzymując się ciągle w pierwszej „piątce” od 3 lat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2400" b="1" dirty="0" smtClean="0">
                <a:solidFill>
                  <a:srgbClr val="002060"/>
                </a:solidFill>
              </a:rPr>
              <a:t>22,0 pkt.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2400" b="1" dirty="0" smtClean="0">
                <a:solidFill>
                  <a:srgbClr val="002060"/>
                </a:solidFill>
              </a:rPr>
              <a:t>Dyrektorem tej szkoły jest: Siostra Anna Telus</a:t>
            </a:r>
          </a:p>
        </p:txBody>
      </p:sp>
      <p:pic>
        <p:nvPicPr>
          <p:cNvPr id="7" name="Obraz 6" descr="san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2766814"/>
            <a:ext cx="1368152" cy="2030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395536" y="4730370"/>
            <a:ext cx="835292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Liceum Ogólnokształcące Sióstr </a:t>
            </a:r>
            <a:r>
              <a:rPr lang="pl-PL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Prezentek</a:t>
            </a:r>
            <a:r>
              <a:rPr lang="pl-PL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br>
              <a:rPr lang="pl-PL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pl-PL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im. Jana Pawła II w Rzeszowie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6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6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6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6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266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66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0"/>
                            </p:stCondLst>
                            <p:childTnLst>
                              <p:par>
                                <p:cTn id="32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 build="p"/>
      <p:bldP spid="266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395536" y="412939"/>
            <a:ext cx="8352928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IV miejsce</a:t>
            </a:r>
          </a:p>
          <a:p>
            <a:pPr marR="0" lvl="0" indent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2400" b="1" dirty="0" smtClean="0">
                <a:solidFill>
                  <a:srgbClr val="002060"/>
                </a:solidFill>
              </a:rPr>
              <a:t>Awans o 2 miejsca, trzeci raz z rzędu w pierwszej „szóstce”</a:t>
            </a:r>
          </a:p>
          <a:p>
            <a:pPr marR="0" lvl="0" indent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2400" b="1" dirty="0" smtClean="0">
                <a:solidFill>
                  <a:srgbClr val="002060"/>
                </a:solidFill>
              </a:rPr>
              <a:t>28,0 pkt.</a:t>
            </a:r>
          </a:p>
          <a:p>
            <a:pPr marR="0" lvl="0" indent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2400" b="1" dirty="0" smtClean="0">
                <a:solidFill>
                  <a:srgbClr val="002060"/>
                </a:solidFill>
              </a:rPr>
              <a:t>Dyrektorem tej szkoły jest: Pan Cezary Urban </a:t>
            </a:r>
          </a:p>
        </p:txBody>
      </p:sp>
      <p:pic>
        <p:nvPicPr>
          <p:cNvPr id="6" name="Obraz 5" descr="urban cezary.jpg"/>
          <p:cNvPicPr>
            <a:picLocks noChangeAspect="1"/>
          </p:cNvPicPr>
          <p:nvPr/>
        </p:nvPicPr>
        <p:blipFill>
          <a:blip r:embed="rId2" cstate="print"/>
          <a:srcRect l="34386" t="15795" r="34386" b="15757"/>
          <a:stretch>
            <a:fillRect/>
          </a:stretch>
        </p:blipFill>
        <p:spPr>
          <a:xfrm>
            <a:off x="3635896" y="2852936"/>
            <a:ext cx="1689418" cy="2196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23528" y="5095492"/>
            <a:ext cx="84249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XIII Liceum Ogólnokształcące w Szczecinie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3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3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3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3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37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37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37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37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0"/>
                            </p:stCondLst>
                            <p:childTnLst>
                              <p:par>
                                <p:cTn id="32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3" grpId="0" build="p"/>
      <p:bldP spid="3379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116632"/>
            <a:ext cx="2947241" cy="1567432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179512" y="404664"/>
            <a:ext cx="8964488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b="1" dirty="0" smtClean="0">
                <a:solidFill>
                  <a:srgbClr val="004F8A"/>
                </a:solidFill>
              </a:rPr>
              <a:t>Ogólnopolski Ranking Olimpijski Fundacji Polska Edukacja im. KEN                to zestawienie wyników szkół </a:t>
            </a:r>
            <a:r>
              <a:rPr lang="pl-PL" sz="2200" b="1" dirty="0" err="1" smtClean="0">
                <a:solidFill>
                  <a:srgbClr val="004F8A"/>
                </a:solidFill>
              </a:rPr>
              <a:t>ponadgimnazjalnych</a:t>
            </a:r>
            <a:r>
              <a:rPr lang="pl-PL" sz="2200" b="1" dirty="0" smtClean="0">
                <a:solidFill>
                  <a:srgbClr val="004F8A"/>
                </a:solidFill>
              </a:rPr>
              <a:t> w społeczno – prawnych olimpiadach przedmiotowych, tematycznych i interdyscyplinarnych organizowanych w RP przez różne podmioty, w tym i Fundację. </a:t>
            </a:r>
          </a:p>
          <a:p>
            <a:endParaRPr lang="pl-PL" sz="800" dirty="0" smtClean="0">
              <a:solidFill>
                <a:srgbClr val="004F8A"/>
              </a:solidFill>
            </a:endParaRPr>
          </a:p>
          <a:p>
            <a:r>
              <a:rPr lang="pl-PL" sz="2200" dirty="0" smtClean="0">
                <a:solidFill>
                  <a:srgbClr val="004F8A"/>
                </a:solidFill>
              </a:rPr>
              <a:t>Za uczestnika etapu centralnego szkoła uzyskuje 1 pkt., za finalistę – 2 pkt.,    za laureata – 3 pkt., pomnożone przez odpowiedni współczynnik –                  w zależności od kategorii olimpiady:                                                                                                </a:t>
            </a:r>
            <a:r>
              <a:rPr lang="pl-PL" sz="2200" b="1" dirty="0" smtClean="0">
                <a:solidFill>
                  <a:srgbClr val="004F8A"/>
                </a:solidFill>
              </a:rPr>
              <a:t>x 2</a:t>
            </a:r>
            <a:r>
              <a:rPr lang="pl-PL" sz="2200" dirty="0" smtClean="0">
                <a:solidFill>
                  <a:srgbClr val="004F8A"/>
                </a:solidFill>
              </a:rPr>
              <a:t> - Olimpiady </a:t>
            </a:r>
            <a:r>
              <a:rPr lang="pl-PL" sz="2200" b="1" dirty="0" smtClean="0">
                <a:solidFill>
                  <a:srgbClr val="004F8A"/>
                </a:solidFill>
              </a:rPr>
              <a:t>kategorii „A”</a:t>
            </a:r>
            <a:r>
              <a:rPr lang="pl-PL" sz="2200" dirty="0" smtClean="0">
                <a:solidFill>
                  <a:srgbClr val="004F8A"/>
                </a:solidFill>
              </a:rPr>
              <a:t> (zwalniające z egzaminu maturalnego z </a:t>
            </a:r>
            <a:r>
              <a:rPr lang="pl-PL" sz="2200" dirty="0" err="1" smtClean="0">
                <a:solidFill>
                  <a:srgbClr val="004F8A"/>
                </a:solidFill>
              </a:rPr>
              <a:t>wos</a:t>
            </a:r>
            <a:r>
              <a:rPr lang="pl-PL" sz="2200" dirty="0" smtClean="0">
                <a:solidFill>
                  <a:srgbClr val="004F8A"/>
                </a:solidFill>
              </a:rPr>
              <a:t>          i finansowane przez MEN)                                                                                             </a:t>
            </a:r>
            <a:r>
              <a:rPr lang="pl-PL" sz="2200" b="1" dirty="0" smtClean="0">
                <a:solidFill>
                  <a:srgbClr val="004F8A"/>
                </a:solidFill>
              </a:rPr>
              <a:t>x 1,5</a:t>
            </a:r>
            <a:r>
              <a:rPr lang="pl-PL" sz="2200" dirty="0" smtClean="0">
                <a:solidFill>
                  <a:srgbClr val="004F8A"/>
                </a:solidFill>
              </a:rPr>
              <a:t> - Olimpiady </a:t>
            </a:r>
            <a:r>
              <a:rPr lang="pl-PL" sz="2200" b="1" dirty="0" smtClean="0">
                <a:solidFill>
                  <a:srgbClr val="004F8A"/>
                </a:solidFill>
              </a:rPr>
              <a:t>kategorii „B</a:t>
            </a:r>
            <a:r>
              <a:rPr lang="pl-PL" sz="2200" dirty="0" smtClean="0">
                <a:solidFill>
                  <a:srgbClr val="004F8A"/>
                </a:solidFill>
              </a:rPr>
              <a:t>” (niezwalniające z egzaminu maturalnego          z </a:t>
            </a:r>
            <a:r>
              <a:rPr lang="pl-PL" sz="2200" dirty="0" err="1" smtClean="0">
                <a:solidFill>
                  <a:srgbClr val="004F8A"/>
                </a:solidFill>
              </a:rPr>
              <a:t>wos</a:t>
            </a:r>
            <a:r>
              <a:rPr lang="pl-PL" sz="2200" dirty="0" smtClean="0">
                <a:solidFill>
                  <a:srgbClr val="004F8A"/>
                </a:solidFill>
              </a:rPr>
              <a:t> i finansowane przez MEN)                                                                                               </a:t>
            </a:r>
            <a:r>
              <a:rPr lang="pl-PL" sz="2200" b="1" dirty="0" smtClean="0">
                <a:solidFill>
                  <a:srgbClr val="004F8A"/>
                </a:solidFill>
              </a:rPr>
              <a:t>x 1</a:t>
            </a:r>
            <a:r>
              <a:rPr lang="pl-PL" sz="2200" dirty="0" smtClean="0">
                <a:solidFill>
                  <a:srgbClr val="004F8A"/>
                </a:solidFill>
              </a:rPr>
              <a:t> - Olimpiady </a:t>
            </a:r>
            <a:r>
              <a:rPr lang="pl-PL" sz="2200" b="1" dirty="0" smtClean="0">
                <a:solidFill>
                  <a:srgbClr val="004F8A"/>
                </a:solidFill>
              </a:rPr>
              <a:t>kategorii „C” </a:t>
            </a:r>
            <a:r>
              <a:rPr lang="pl-PL" sz="2200" dirty="0" smtClean="0">
                <a:solidFill>
                  <a:srgbClr val="004F8A"/>
                </a:solidFill>
              </a:rPr>
              <a:t>(niezwalniające z egzaminu maturalnego z </a:t>
            </a:r>
            <a:r>
              <a:rPr lang="pl-PL" sz="2200" dirty="0" err="1" smtClean="0">
                <a:solidFill>
                  <a:srgbClr val="004F8A"/>
                </a:solidFill>
              </a:rPr>
              <a:t>wos</a:t>
            </a:r>
            <a:r>
              <a:rPr lang="pl-PL" sz="2200" dirty="0" smtClean="0">
                <a:solidFill>
                  <a:srgbClr val="004F8A"/>
                </a:solidFill>
              </a:rPr>
              <a:t>, niefinansowane przez MEN, pod patronatem MEN czy innych instytucji).                                                                                                                 O miejscu szkoły w rankingu decyduje liczba punktów za wszystkich olimpijczyków wszystkich olimpiad. Przy równej liczbie </a:t>
            </a:r>
            <a:r>
              <a:rPr lang="pl-PL" sz="2200" smtClean="0">
                <a:solidFill>
                  <a:srgbClr val="004F8A"/>
                </a:solidFill>
              </a:rPr>
              <a:t>punktów, czyli </a:t>
            </a:r>
            <a:r>
              <a:rPr lang="pl-PL" sz="2200" dirty="0" smtClean="0">
                <a:solidFill>
                  <a:srgbClr val="004F8A"/>
                </a:solidFill>
              </a:rPr>
              <a:t>przy </a:t>
            </a:r>
            <a:r>
              <a:rPr lang="pl-PL" sz="2200" smtClean="0">
                <a:solidFill>
                  <a:srgbClr val="004F8A"/>
                </a:solidFill>
              </a:rPr>
              <a:t>identycznym wyniku </a:t>
            </a:r>
            <a:r>
              <a:rPr lang="pl-PL" sz="2200" dirty="0" smtClean="0">
                <a:solidFill>
                  <a:srgbClr val="004F8A"/>
                </a:solidFill>
              </a:rPr>
              <a:t>dane szkoły zajmują miejsce ex </a:t>
            </a:r>
            <a:r>
              <a:rPr lang="pl-PL" sz="2200" dirty="0" err="1" smtClean="0">
                <a:solidFill>
                  <a:srgbClr val="004F8A"/>
                </a:solidFill>
              </a:rPr>
              <a:t>equo</a:t>
            </a:r>
            <a:r>
              <a:rPr lang="pl-PL" sz="2200" dirty="0" smtClean="0">
                <a:solidFill>
                  <a:srgbClr val="004F8A"/>
                </a:solidFill>
              </a:rPr>
              <a:t>.</a:t>
            </a:r>
          </a:p>
          <a:p>
            <a:endParaRPr lang="pl-PL" sz="2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95536" y="412939"/>
            <a:ext cx="8280919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III miejsce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2400" b="1" dirty="0" smtClean="0">
                <a:solidFill>
                  <a:srgbClr val="002060"/>
                </a:solidFill>
              </a:rPr>
              <a:t>Awans o  1 miejsce, trzeci raz z rzędu w pierwszej „czwórce”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2400" b="1" dirty="0" smtClean="0">
                <a:solidFill>
                  <a:srgbClr val="002060"/>
                </a:solidFill>
              </a:rPr>
              <a:t>34,0 pkt.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2400" b="1" dirty="0" smtClean="0">
                <a:solidFill>
                  <a:srgbClr val="002060"/>
                </a:solidFill>
              </a:rPr>
              <a:t>Dyrektorem tej szkoły jest: Pan Marek </a:t>
            </a:r>
            <a:r>
              <a:rPr lang="pl-PL" sz="2400" b="1" dirty="0" err="1" smtClean="0">
                <a:solidFill>
                  <a:srgbClr val="002060"/>
                </a:solidFill>
              </a:rPr>
              <a:t>Łaźniak</a:t>
            </a:r>
            <a:r>
              <a:rPr lang="pl-PL" b="1" dirty="0" smtClean="0"/>
              <a:t> </a:t>
            </a:r>
          </a:p>
        </p:txBody>
      </p:sp>
      <p:pic>
        <p:nvPicPr>
          <p:cNvPr id="6" name="Obraz 5" descr="dyrrrrrrrrrr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2852936"/>
            <a:ext cx="2376264" cy="1674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467544" y="4735597"/>
            <a:ext cx="813690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Liceum Ogólnokształcące nr XIV </a:t>
            </a:r>
            <a:br>
              <a:rPr lang="pl-PL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pl-PL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im. Polonii Belgijskiej we Wrocławiu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2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2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27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27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27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27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0"/>
                            </p:stCondLst>
                            <p:childTnLst>
                              <p:par>
                                <p:cTn id="32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" grpId="0" build="p"/>
      <p:bldP spid="3277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95536" y="268923"/>
            <a:ext cx="8352928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II miejsce</a:t>
            </a:r>
          </a:p>
          <a:p>
            <a:pPr marR="0" lvl="0" indent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2400" b="1" dirty="0" smtClean="0">
                <a:solidFill>
                  <a:srgbClr val="002060"/>
                </a:solidFill>
              </a:rPr>
              <a:t>Awans o 28 miejsc!</a:t>
            </a:r>
          </a:p>
          <a:p>
            <a:pPr marR="0" lvl="0" indent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2400" b="1" dirty="0" smtClean="0">
                <a:solidFill>
                  <a:srgbClr val="002060"/>
                </a:solidFill>
              </a:rPr>
              <a:t>60,0 pkt.</a:t>
            </a:r>
          </a:p>
          <a:p>
            <a:pPr marR="0" lvl="0" indent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2400" b="1" dirty="0" smtClean="0">
                <a:solidFill>
                  <a:srgbClr val="002060"/>
                </a:solidFill>
              </a:rPr>
              <a:t>Dyrektorem tej szkoły jest: Pan Stanisław Pietras </a:t>
            </a:r>
          </a:p>
        </p:txBody>
      </p:sp>
      <p:pic>
        <p:nvPicPr>
          <p:cNvPr id="6" name="Obraz 5" descr="pan 20 slajd.png"/>
          <p:cNvPicPr>
            <a:picLocks noChangeAspect="1"/>
          </p:cNvPicPr>
          <p:nvPr/>
        </p:nvPicPr>
        <p:blipFill>
          <a:blip r:embed="rId2" cstate="print"/>
          <a:srcRect l="3652" t="16555" r="8697" b="3432"/>
          <a:stretch>
            <a:fillRect/>
          </a:stretch>
        </p:blipFill>
        <p:spPr>
          <a:xfrm>
            <a:off x="3635896" y="2708920"/>
            <a:ext cx="1728192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395536" y="4951621"/>
            <a:ext cx="835292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 Liceum Ogólnokształcące </a:t>
            </a:r>
            <a:br>
              <a:rPr lang="pl-PL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pl-PL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im. Augusta Witkowskiego w Krakowie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1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1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1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1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1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1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17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17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0"/>
                            </p:stCondLst>
                            <p:childTnLst>
                              <p:par>
                                <p:cTn id="32" presetID="7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" grpId="0" build="p"/>
      <p:bldP spid="31746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23528" y="-16351"/>
            <a:ext cx="849694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miejsce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2400" b="1" dirty="0" smtClean="0">
                <a:solidFill>
                  <a:srgbClr val="002060"/>
                </a:solidFill>
              </a:rPr>
              <a:t>Trzeci raz z rzędu na „podium”!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2400" b="1" dirty="0" smtClean="0">
                <a:solidFill>
                  <a:srgbClr val="002060"/>
                </a:solidFill>
              </a:rPr>
              <a:t>Po raz pierwszy w historii Rankingu wynik „trzycyfrowy”!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2400" b="1" dirty="0" smtClean="0">
                <a:solidFill>
                  <a:srgbClr val="002060"/>
                </a:solidFill>
              </a:rPr>
              <a:t>100,0 pkt.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2400" b="1" dirty="0" smtClean="0">
                <a:solidFill>
                  <a:srgbClr val="002060"/>
                </a:solidFill>
              </a:rPr>
              <a:t>Dyrektorem tej szkoły jest: Pani Bożena Karpowicz</a:t>
            </a:r>
          </a:p>
        </p:txBody>
      </p:sp>
      <p:pic>
        <p:nvPicPr>
          <p:cNvPr id="6" name="Obraz 5" descr="208x250-images-stories-karpowicz-dyr_Karpowicz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2996952"/>
            <a:ext cx="1617588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95536" y="4946394"/>
            <a:ext cx="828091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IV Liceum Ogólnokształcące </a:t>
            </a:r>
            <a:br>
              <a:rPr lang="pl-PL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pl-PL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im. Cypriana Kamila Norwida w Białymstoku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0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0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07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07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0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0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07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07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07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07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0"/>
                            </p:stCondLst>
                            <p:childTnLst>
                              <p:par>
                                <p:cTn id="37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0"/>
                            </p:stCondLst>
                            <p:childTnLst>
                              <p:par>
                                <p:cTn id="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0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0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" grpId="0" build="p"/>
      <p:bldP spid="307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1187933209_vetton_ru_63_kopij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1498" cy="6858000"/>
          </a:xfrm>
          <a:prstGeom prst="rect">
            <a:avLst/>
          </a:prstGeom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 rot="20627576">
            <a:off x="74006" y="2593363"/>
            <a:ext cx="4611511" cy="196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Jak będzie </a:t>
            </a:r>
            <a:br>
              <a:rPr lang="pl-PL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</a:br>
            <a:r>
              <a:rPr lang="pl-PL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w IV Rankingu</a:t>
            </a:r>
            <a:br>
              <a:rPr lang="pl-PL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</a:br>
            <a:r>
              <a:rPr lang="pl-PL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 2015 roku?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95536" y="-1796"/>
            <a:ext cx="8208912" cy="683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2100" b="1" dirty="0" smtClean="0">
                <a:solidFill>
                  <a:srgbClr val="002060"/>
                </a:solidFill>
              </a:rPr>
              <a:t>IV Ranking 2015 roku (za rok szkolny 2013/14) uwzględniać będzie 7 olimpiad:</a:t>
            </a:r>
          </a:p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500" b="1" dirty="0" smtClean="0">
              <a:solidFill>
                <a:srgbClr val="00206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2100" b="1" u="sng" dirty="0" smtClean="0">
                <a:solidFill>
                  <a:srgbClr val="002060"/>
                </a:solidFill>
              </a:rPr>
              <a:t>1 olimpiadę kategorii „A”:</a:t>
            </a:r>
            <a:br>
              <a:rPr lang="pl-PL" sz="2100" b="1" u="sng" dirty="0" smtClean="0">
                <a:solidFill>
                  <a:srgbClr val="002060"/>
                </a:solidFill>
              </a:rPr>
            </a:br>
            <a:r>
              <a:rPr lang="pl-PL" sz="2100" dirty="0" smtClean="0">
                <a:solidFill>
                  <a:srgbClr val="002060"/>
                </a:solidFill>
              </a:rPr>
              <a:t>- </a:t>
            </a:r>
            <a:r>
              <a:rPr lang="pl-PL" sz="2100" i="1" dirty="0" err="1" smtClean="0">
                <a:solidFill>
                  <a:srgbClr val="002060"/>
                </a:solidFill>
              </a:rPr>
              <a:t>OWoPiŚW</a:t>
            </a:r>
            <a:r>
              <a:rPr lang="pl-PL" sz="2100" i="1" dirty="0" smtClean="0">
                <a:solidFill>
                  <a:srgbClr val="002060"/>
                </a:solidFill>
              </a:rPr>
              <a:t> – </a:t>
            </a:r>
            <a:r>
              <a:rPr lang="pl-PL" sz="2100" b="1" i="1" dirty="0" smtClean="0">
                <a:solidFill>
                  <a:srgbClr val="002060"/>
                </a:solidFill>
              </a:rPr>
              <a:t>Olimpiada Wiedzy o Polsce i Świecie Współczesnym </a:t>
            </a:r>
            <a:r>
              <a:rPr lang="pl-PL" sz="2100" i="1" dirty="0" smtClean="0">
                <a:solidFill>
                  <a:srgbClr val="002060"/>
                </a:solidFill>
              </a:rPr>
              <a:t>(organizator: Uniwersytet Warszawski)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pl-PL" sz="300" i="1" dirty="0" smtClean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2100" b="1" u="sng" dirty="0" smtClean="0">
                <a:solidFill>
                  <a:srgbClr val="002060"/>
                </a:solidFill>
              </a:rPr>
              <a:t>1 olimpiadę  kategorii „B”:</a:t>
            </a:r>
            <a:br>
              <a:rPr lang="pl-PL" sz="2100" b="1" u="sng" dirty="0" smtClean="0">
                <a:solidFill>
                  <a:srgbClr val="002060"/>
                </a:solidFill>
              </a:rPr>
            </a:br>
            <a:r>
              <a:rPr lang="pl-PL" sz="2100" dirty="0" smtClean="0">
                <a:solidFill>
                  <a:srgbClr val="002060"/>
                </a:solidFill>
              </a:rPr>
              <a:t> - </a:t>
            </a:r>
            <a:r>
              <a:rPr lang="pl-PL" sz="2100" i="1" dirty="0" err="1" smtClean="0">
                <a:solidFill>
                  <a:srgbClr val="002060"/>
                </a:solidFill>
              </a:rPr>
              <a:t>OWoPiP</a:t>
            </a:r>
            <a:r>
              <a:rPr lang="pl-PL" sz="2100" i="1" dirty="0" smtClean="0">
                <a:solidFill>
                  <a:srgbClr val="002060"/>
                </a:solidFill>
              </a:rPr>
              <a:t> - </a:t>
            </a:r>
            <a:r>
              <a:rPr lang="pl-PL" sz="2100" b="1" i="1" dirty="0" smtClean="0">
                <a:solidFill>
                  <a:srgbClr val="002060"/>
                </a:solidFill>
              </a:rPr>
              <a:t>Olimpiada Wiedzy o Państwie i Prawie </a:t>
            </a:r>
            <a:r>
              <a:rPr lang="pl-PL" sz="2100" i="1" dirty="0" smtClean="0">
                <a:solidFill>
                  <a:srgbClr val="002060"/>
                </a:solidFill>
              </a:rPr>
              <a:t>(organizator: Wyższa Szkoła Prawa i Administracji Rzeszów - Przemyśl)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pl-PL" sz="300" i="1" dirty="0" smtClean="0">
              <a:solidFill>
                <a:srgbClr val="00206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2100" b="1" u="sng" dirty="0" smtClean="0">
                <a:solidFill>
                  <a:srgbClr val="002060"/>
                </a:solidFill>
              </a:rPr>
              <a:t>5 olimpiad kategorii „C”:</a:t>
            </a:r>
            <a:br>
              <a:rPr lang="pl-PL" sz="2100" b="1" u="sng" dirty="0" smtClean="0">
                <a:solidFill>
                  <a:srgbClr val="002060"/>
                </a:solidFill>
              </a:rPr>
            </a:br>
            <a:r>
              <a:rPr lang="pl-PL" sz="2100" i="1" dirty="0" smtClean="0">
                <a:solidFill>
                  <a:srgbClr val="002060"/>
                </a:solidFill>
              </a:rPr>
              <a:t>- </a:t>
            </a:r>
            <a:r>
              <a:rPr lang="pl-PL" sz="2100" i="1" dirty="0" err="1" smtClean="0">
                <a:solidFill>
                  <a:srgbClr val="002060"/>
                </a:solidFill>
              </a:rPr>
              <a:t>OWoP</a:t>
            </a:r>
            <a:r>
              <a:rPr lang="pl-PL" sz="2100" i="1" dirty="0" smtClean="0">
                <a:solidFill>
                  <a:srgbClr val="002060"/>
                </a:solidFill>
              </a:rPr>
              <a:t> - </a:t>
            </a:r>
            <a:r>
              <a:rPr lang="pl-PL" sz="2100" b="1" i="1" dirty="0" smtClean="0">
                <a:solidFill>
                  <a:srgbClr val="002060"/>
                </a:solidFill>
              </a:rPr>
              <a:t>Olimpiada Wiedzy o Prawie </a:t>
            </a:r>
            <a:r>
              <a:rPr lang="pl-PL" sz="2100" i="1" dirty="0" smtClean="0">
                <a:solidFill>
                  <a:srgbClr val="002060"/>
                </a:solidFill>
              </a:rPr>
              <a:t>(organizator: II Społeczne LO                 w Ostrołęce)</a:t>
            </a:r>
            <a:br>
              <a:rPr lang="pl-PL" sz="2100" i="1" dirty="0" smtClean="0">
                <a:solidFill>
                  <a:srgbClr val="002060"/>
                </a:solidFill>
              </a:rPr>
            </a:br>
            <a:r>
              <a:rPr lang="pl-PL" sz="2100" i="1" dirty="0" smtClean="0">
                <a:solidFill>
                  <a:srgbClr val="002060"/>
                </a:solidFill>
              </a:rPr>
              <a:t>- </a:t>
            </a:r>
            <a:r>
              <a:rPr lang="pl-PL" sz="2100" i="1" dirty="0" err="1" smtClean="0">
                <a:solidFill>
                  <a:srgbClr val="002060"/>
                </a:solidFill>
              </a:rPr>
              <a:t>OWoUE</a:t>
            </a:r>
            <a:r>
              <a:rPr lang="pl-PL" sz="2100" i="1" dirty="0" smtClean="0">
                <a:solidFill>
                  <a:srgbClr val="002060"/>
                </a:solidFill>
              </a:rPr>
              <a:t> GK - </a:t>
            </a:r>
            <a:r>
              <a:rPr lang="pl-PL" sz="2100" b="1" i="1" dirty="0" smtClean="0">
                <a:solidFill>
                  <a:srgbClr val="002060"/>
                </a:solidFill>
              </a:rPr>
              <a:t>Olimpiada Wiedzy o Unii Europejskiej „Gwiezdny Krąg”</a:t>
            </a:r>
            <a:r>
              <a:rPr lang="pl-PL" sz="2100" i="1" dirty="0" smtClean="0">
                <a:solidFill>
                  <a:srgbClr val="002060"/>
                </a:solidFill>
              </a:rPr>
              <a:t> (organizator: Europe </a:t>
            </a:r>
            <a:r>
              <a:rPr lang="pl-PL" sz="2100" i="1" dirty="0" err="1" smtClean="0">
                <a:solidFill>
                  <a:srgbClr val="002060"/>
                </a:solidFill>
              </a:rPr>
              <a:t>Direct</a:t>
            </a:r>
            <a:r>
              <a:rPr lang="pl-PL" sz="2100" i="1" dirty="0" smtClean="0">
                <a:solidFill>
                  <a:srgbClr val="002060"/>
                </a:solidFill>
              </a:rPr>
              <a:t> i Urząd Miejski w Słupsku)</a:t>
            </a:r>
            <a:br>
              <a:rPr lang="pl-PL" sz="2100" i="1" dirty="0" smtClean="0">
                <a:solidFill>
                  <a:srgbClr val="002060"/>
                </a:solidFill>
              </a:rPr>
            </a:br>
            <a:r>
              <a:rPr lang="pl-PL" sz="2100" i="1" dirty="0" smtClean="0">
                <a:solidFill>
                  <a:srgbClr val="0070C0"/>
                </a:solidFill>
              </a:rPr>
              <a:t>- </a:t>
            </a:r>
            <a:r>
              <a:rPr lang="pl-PL" sz="2100" i="1" dirty="0" err="1" smtClean="0">
                <a:solidFill>
                  <a:srgbClr val="0070C0"/>
                </a:solidFill>
              </a:rPr>
              <a:t>OWoIIIRP</a:t>
            </a:r>
            <a:r>
              <a:rPr lang="pl-PL" sz="2100" i="1" dirty="0" smtClean="0">
                <a:solidFill>
                  <a:srgbClr val="0070C0"/>
                </a:solidFill>
              </a:rPr>
              <a:t> – </a:t>
            </a:r>
            <a:r>
              <a:rPr lang="pl-PL" sz="2100" b="1" i="1" dirty="0" smtClean="0">
                <a:solidFill>
                  <a:srgbClr val="0070C0"/>
                </a:solidFill>
              </a:rPr>
              <a:t>Olimpiada Wiedzy o III RP </a:t>
            </a:r>
            <a:r>
              <a:rPr lang="pl-PL" sz="2100" i="1" dirty="0" smtClean="0">
                <a:solidFill>
                  <a:srgbClr val="0070C0"/>
                </a:solidFill>
              </a:rPr>
              <a:t>(organizator: Fundacja Polska Edukacja im. KEN w Białymstoku w ramach COPTIOSH)</a:t>
            </a:r>
            <a:br>
              <a:rPr lang="pl-PL" sz="2100" i="1" dirty="0" smtClean="0">
                <a:solidFill>
                  <a:srgbClr val="0070C0"/>
                </a:solidFill>
              </a:rPr>
            </a:br>
            <a:r>
              <a:rPr lang="pl-PL" sz="2100" i="1" dirty="0" smtClean="0">
                <a:solidFill>
                  <a:srgbClr val="0070C0"/>
                </a:solidFill>
              </a:rPr>
              <a:t>- </a:t>
            </a:r>
            <a:r>
              <a:rPr lang="pl-PL" sz="2100" i="1" dirty="0" err="1" smtClean="0">
                <a:solidFill>
                  <a:srgbClr val="0070C0"/>
                </a:solidFill>
              </a:rPr>
              <a:t>OWoUE</a:t>
            </a:r>
            <a:r>
              <a:rPr lang="pl-PL" sz="2100" i="1" dirty="0" smtClean="0">
                <a:solidFill>
                  <a:srgbClr val="0070C0"/>
                </a:solidFill>
              </a:rPr>
              <a:t> - </a:t>
            </a:r>
            <a:r>
              <a:rPr lang="pl-PL" sz="2100" b="1" i="1" dirty="0" smtClean="0">
                <a:solidFill>
                  <a:srgbClr val="0070C0"/>
                </a:solidFill>
              </a:rPr>
              <a:t>Olimpiada Wiedzy o Unii Europejskiej</a:t>
            </a:r>
            <a:r>
              <a:rPr lang="pl-PL" sz="2100" i="1" dirty="0" smtClean="0">
                <a:solidFill>
                  <a:srgbClr val="0070C0"/>
                </a:solidFill>
              </a:rPr>
              <a:t> (organizator: Fundacja Polska Edukacja im. KEN w Białymstoku w ramach COPTIOSH)</a:t>
            </a:r>
            <a:br>
              <a:rPr lang="pl-PL" sz="2100" i="1" dirty="0" smtClean="0">
                <a:solidFill>
                  <a:srgbClr val="0070C0"/>
                </a:solidFill>
              </a:rPr>
            </a:br>
            <a:r>
              <a:rPr lang="pl-PL" sz="2100" i="1" dirty="0" smtClean="0">
                <a:solidFill>
                  <a:srgbClr val="0070C0"/>
                </a:solidFill>
              </a:rPr>
              <a:t>- </a:t>
            </a:r>
            <a:r>
              <a:rPr lang="pl-PL" sz="2100" i="1" dirty="0" err="1" smtClean="0">
                <a:solidFill>
                  <a:srgbClr val="0070C0"/>
                </a:solidFill>
              </a:rPr>
              <a:t>OWoPCwŚW</a:t>
            </a:r>
            <a:r>
              <a:rPr lang="pl-PL" sz="2100" i="1" dirty="0" smtClean="0">
                <a:solidFill>
                  <a:srgbClr val="0070C0"/>
                </a:solidFill>
              </a:rPr>
              <a:t> - </a:t>
            </a:r>
            <a:r>
              <a:rPr lang="pl-PL" sz="2100" b="1" i="1" dirty="0" smtClean="0">
                <a:solidFill>
                  <a:srgbClr val="0070C0"/>
                </a:solidFill>
              </a:rPr>
              <a:t>Olimpiada Wiedzy o Prawach Człowieka w Świecie Współczesnym</a:t>
            </a:r>
            <a:r>
              <a:rPr lang="pl-PL" sz="2100" i="1" dirty="0" smtClean="0">
                <a:solidFill>
                  <a:srgbClr val="0070C0"/>
                </a:solidFill>
              </a:rPr>
              <a:t> (organizator: </a:t>
            </a:r>
            <a:r>
              <a:rPr lang="pl-PL" sz="2100" i="1" smtClean="0">
                <a:solidFill>
                  <a:srgbClr val="0070C0"/>
                </a:solidFill>
              </a:rPr>
              <a:t>Fundacja Polska Edukacja im</a:t>
            </a:r>
            <a:r>
              <a:rPr lang="pl-PL" sz="2100" i="1" dirty="0" smtClean="0">
                <a:solidFill>
                  <a:srgbClr val="0070C0"/>
                </a:solidFill>
              </a:rPr>
              <a:t>. KEN                          w Białymstoku w ramach COPTIOSH)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58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58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58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58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1187933209_vetton_ru_63_kopij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1498" cy="6858000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 rot="20524089">
            <a:off x="-271516" y="2822813"/>
            <a:ext cx="5270085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Jak to </a:t>
            </a:r>
            <a:r>
              <a:rPr lang="pl-PL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było</a:t>
            </a:r>
            <a:br>
              <a:rPr lang="pl-PL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</a:br>
            <a:r>
              <a:rPr lang="pl-PL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w </a:t>
            </a:r>
            <a:r>
              <a:rPr lang="pl-PL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I </a:t>
            </a:r>
            <a:r>
              <a:rPr lang="pl-PL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Rankingu</a:t>
            </a:r>
            <a:br>
              <a:rPr lang="pl-PL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</a:br>
            <a:r>
              <a:rPr lang="pl-PL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2012 roku?                                                                     </a:t>
            </a:r>
            <a:r>
              <a:rPr lang="pl-PL" sz="2000" b="1" dirty="0" smtClean="0">
                <a:solidFill>
                  <a:srgbClr val="0070C0"/>
                </a:solidFill>
              </a:rPr>
              <a:t>Sklasyfikowanych zostało</a:t>
            </a:r>
            <a:br>
              <a:rPr lang="pl-PL" sz="2000" b="1" dirty="0" smtClean="0">
                <a:solidFill>
                  <a:srgbClr val="0070C0"/>
                </a:solidFill>
              </a:rPr>
            </a:br>
            <a:r>
              <a:rPr lang="pl-PL" sz="2000" b="1" dirty="0" smtClean="0">
                <a:solidFill>
                  <a:srgbClr val="0070C0"/>
                </a:solidFill>
              </a:rPr>
              <a:t>161 </a:t>
            </a:r>
            <a:r>
              <a:rPr lang="pl-PL" sz="2000" b="1" dirty="0">
                <a:solidFill>
                  <a:srgbClr val="0070C0"/>
                </a:solidFill>
              </a:rPr>
              <a:t>szkół</a:t>
            </a:r>
          </a:p>
          <a:p>
            <a:endParaRPr lang="pl-PL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mod_article588445_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9963" y="5445224"/>
            <a:ext cx="3344037" cy="1270734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323528" y="404664"/>
            <a:ext cx="8712968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200" b="1" dirty="0">
                <a:solidFill>
                  <a:srgbClr val="002060"/>
                </a:solidFill>
              </a:rPr>
              <a:t>I Ranking 2012 roku (za rok szkolny 2010/11) uwzględniał 7 olimpiad:</a:t>
            </a:r>
          </a:p>
          <a:p>
            <a:endParaRPr lang="pl-PL" sz="800" dirty="0" smtClean="0">
              <a:solidFill>
                <a:srgbClr val="002060"/>
              </a:solidFill>
            </a:endParaRPr>
          </a:p>
          <a:p>
            <a:r>
              <a:rPr lang="pl-PL" sz="2100" b="1" u="sng" dirty="0" smtClean="0">
                <a:solidFill>
                  <a:srgbClr val="002060"/>
                </a:solidFill>
              </a:rPr>
              <a:t>2 </a:t>
            </a:r>
            <a:r>
              <a:rPr lang="pl-PL" sz="2100" b="1" u="sng" dirty="0">
                <a:solidFill>
                  <a:srgbClr val="002060"/>
                </a:solidFill>
              </a:rPr>
              <a:t>olimpiady kategorii „A</a:t>
            </a:r>
            <a:r>
              <a:rPr lang="pl-PL" sz="2100" b="1" u="sng" dirty="0" smtClean="0">
                <a:solidFill>
                  <a:srgbClr val="002060"/>
                </a:solidFill>
              </a:rPr>
              <a:t>”:</a:t>
            </a:r>
            <a:br>
              <a:rPr lang="pl-PL" sz="2100" b="1" u="sng" dirty="0" smtClean="0">
                <a:solidFill>
                  <a:srgbClr val="002060"/>
                </a:solidFill>
              </a:rPr>
            </a:br>
            <a:r>
              <a:rPr lang="pl-PL" sz="2100" dirty="0" smtClean="0">
                <a:solidFill>
                  <a:srgbClr val="002060"/>
                </a:solidFill>
              </a:rPr>
              <a:t>- </a:t>
            </a:r>
            <a:r>
              <a:rPr lang="pl-PL" sz="2100" i="1" dirty="0" err="1" smtClean="0">
                <a:solidFill>
                  <a:srgbClr val="002060"/>
                </a:solidFill>
              </a:rPr>
              <a:t>OWoPiŚW</a:t>
            </a:r>
            <a:r>
              <a:rPr lang="pl-PL" sz="2100" i="1" dirty="0" smtClean="0">
                <a:solidFill>
                  <a:srgbClr val="002060"/>
                </a:solidFill>
              </a:rPr>
              <a:t> </a:t>
            </a:r>
            <a:r>
              <a:rPr lang="pl-PL" sz="2100" i="1" dirty="0">
                <a:solidFill>
                  <a:srgbClr val="002060"/>
                </a:solidFill>
              </a:rPr>
              <a:t>– </a:t>
            </a:r>
            <a:r>
              <a:rPr lang="pl-PL" sz="2100" b="1" i="1" dirty="0">
                <a:solidFill>
                  <a:srgbClr val="002060"/>
                </a:solidFill>
              </a:rPr>
              <a:t>Olimpiada Wiedzy o Polsce i Świecie Współczesnym</a:t>
            </a:r>
            <a:r>
              <a:rPr lang="pl-PL" sz="2100" i="1" dirty="0">
                <a:solidFill>
                  <a:srgbClr val="002060"/>
                </a:solidFill>
              </a:rPr>
              <a:t> </a:t>
            </a:r>
            <a:r>
              <a:rPr lang="pl-PL" sz="2100" i="1" dirty="0" smtClean="0">
                <a:solidFill>
                  <a:srgbClr val="002060"/>
                </a:solidFill>
              </a:rPr>
              <a:t>(</a:t>
            </a:r>
            <a:r>
              <a:rPr lang="pl-PL" sz="2100" i="1" dirty="0">
                <a:solidFill>
                  <a:srgbClr val="002060"/>
                </a:solidFill>
              </a:rPr>
              <a:t>organizator: Uniwersytet </a:t>
            </a:r>
            <a:r>
              <a:rPr lang="pl-PL" sz="2100" i="1" dirty="0" smtClean="0">
                <a:solidFill>
                  <a:srgbClr val="002060"/>
                </a:solidFill>
              </a:rPr>
              <a:t>Warszawski)</a:t>
            </a:r>
            <a:r>
              <a:rPr lang="pl-PL" sz="2100" dirty="0" smtClean="0">
                <a:solidFill>
                  <a:srgbClr val="002060"/>
                </a:solidFill>
              </a:rPr>
              <a:t/>
            </a:r>
            <a:br>
              <a:rPr lang="pl-PL" sz="2100" dirty="0" smtClean="0">
                <a:solidFill>
                  <a:srgbClr val="002060"/>
                </a:solidFill>
              </a:rPr>
            </a:br>
            <a:r>
              <a:rPr lang="pl-PL" sz="2100" dirty="0" smtClean="0">
                <a:solidFill>
                  <a:srgbClr val="002060"/>
                </a:solidFill>
              </a:rPr>
              <a:t>- </a:t>
            </a:r>
            <a:r>
              <a:rPr lang="pl-PL" sz="2100" i="1" dirty="0" err="1" smtClean="0">
                <a:solidFill>
                  <a:srgbClr val="002060"/>
                </a:solidFill>
              </a:rPr>
              <a:t>OWoPC</a:t>
            </a:r>
            <a:r>
              <a:rPr lang="pl-PL" sz="2100" i="1" dirty="0" smtClean="0">
                <a:solidFill>
                  <a:srgbClr val="002060"/>
                </a:solidFill>
              </a:rPr>
              <a:t> </a:t>
            </a:r>
            <a:r>
              <a:rPr lang="pl-PL" sz="2100" i="1" dirty="0">
                <a:solidFill>
                  <a:srgbClr val="002060"/>
                </a:solidFill>
              </a:rPr>
              <a:t>- </a:t>
            </a:r>
            <a:r>
              <a:rPr lang="pl-PL" sz="2100" b="1" i="1" dirty="0">
                <a:solidFill>
                  <a:srgbClr val="002060"/>
                </a:solidFill>
              </a:rPr>
              <a:t>Olimpiada Wiedzy o Prawach Człowieka </a:t>
            </a:r>
            <a:r>
              <a:rPr lang="pl-PL" sz="2100" i="1" dirty="0">
                <a:solidFill>
                  <a:srgbClr val="002060"/>
                </a:solidFill>
              </a:rPr>
              <a:t>(organizator: Uniwersytet Toruński</a:t>
            </a:r>
            <a:r>
              <a:rPr lang="pl-PL" sz="2100" i="1" dirty="0" smtClean="0">
                <a:solidFill>
                  <a:srgbClr val="002060"/>
                </a:solidFill>
              </a:rPr>
              <a:t>) </a:t>
            </a:r>
            <a:endParaRPr lang="pl-PL" sz="2100" dirty="0">
              <a:solidFill>
                <a:srgbClr val="002060"/>
              </a:solidFill>
            </a:endParaRPr>
          </a:p>
          <a:p>
            <a:endParaRPr lang="pl-PL" sz="800" dirty="0">
              <a:solidFill>
                <a:srgbClr val="002060"/>
              </a:solidFill>
            </a:endParaRPr>
          </a:p>
          <a:p>
            <a:r>
              <a:rPr lang="pl-PL" sz="2100" b="1" u="sng" dirty="0">
                <a:solidFill>
                  <a:srgbClr val="002060"/>
                </a:solidFill>
              </a:rPr>
              <a:t>4 olimpiady kategorii „B</a:t>
            </a:r>
            <a:r>
              <a:rPr lang="pl-PL" sz="2100" b="1" u="sng" dirty="0" smtClean="0">
                <a:solidFill>
                  <a:srgbClr val="002060"/>
                </a:solidFill>
              </a:rPr>
              <a:t>”:</a:t>
            </a:r>
            <a:br>
              <a:rPr lang="pl-PL" sz="2100" b="1" u="sng" dirty="0" smtClean="0">
                <a:solidFill>
                  <a:srgbClr val="002060"/>
                </a:solidFill>
              </a:rPr>
            </a:br>
            <a:r>
              <a:rPr lang="pl-PL" sz="2100" dirty="0" smtClean="0">
                <a:solidFill>
                  <a:srgbClr val="002060"/>
                </a:solidFill>
              </a:rPr>
              <a:t>- </a:t>
            </a:r>
            <a:r>
              <a:rPr lang="pl-PL" sz="2100" i="1" dirty="0" err="1" smtClean="0">
                <a:solidFill>
                  <a:srgbClr val="002060"/>
                </a:solidFill>
              </a:rPr>
              <a:t>OWoIE</a:t>
            </a:r>
            <a:r>
              <a:rPr lang="pl-PL" sz="2100" i="1" dirty="0" smtClean="0">
                <a:solidFill>
                  <a:srgbClr val="002060"/>
                </a:solidFill>
              </a:rPr>
              <a:t> </a:t>
            </a:r>
            <a:r>
              <a:rPr lang="pl-PL" sz="2100" i="1" dirty="0">
                <a:solidFill>
                  <a:srgbClr val="002060"/>
                </a:solidFill>
              </a:rPr>
              <a:t>- </a:t>
            </a:r>
            <a:r>
              <a:rPr lang="pl-PL" sz="2100" b="1" i="1" dirty="0">
                <a:solidFill>
                  <a:srgbClr val="002060"/>
                </a:solidFill>
              </a:rPr>
              <a:t>Olimpiada Wiedzy o Integracji Europejskiej </a:t>
            </a:r>
            <a:r>
              <a:rPr lang="pl-PL" sz="2100" i="1" dirty="0">
                <a:solidFill>
                  <a:srgbClr val="002060"/>
                </a:solidFill>
              </a:rPr>
              <a:t>(organizator: Katolicki Uniwersytet </a:t>
            </a:r>
            <a:r>
              <a:rPr lang="pl-PL" sz="2100" i="1" dirty="0" smtClean="0">
                <a:solidFill>
                  <a:srgbClr val="002060"/>
                </a:solidFill>
              </a:rPr>
              <a:t>Lubelski)</a:t>
            </a:r>
            <a:r>
              <a:rPr lang="pl-PL" sz="2100" dirty="0" smtClean="0">
                <a:solidFill>
                  <a:srgbClr val="002060"/>
                </a:solidFill>
              </a:rPr>
              <a:t/>
            </a:r>
            <a:br>
              <a:rPr lang="pl-PL" sz="2100" dirty="0" smtClean="0">
                <a:solidFill>
                  <a:srgbClr val="002060"/>
                </a:solidFill>
              </a:rPr>
            </a:br>
            <a:r>
              <a:rPr lang="pl-PL" sz="2100" dirty="0" smtClean="0">
                <a:solidFill>
                  <a:srgbClr val="002060"/>
                </a:solidFill>
              </a:rPr>
              <a:t>- </a:t>
            </a:r>
            <a:r>
              <a:rPr lang="pl-PL" sz="2100" i="1" dirty="0" err="1" smtClean="0">
                <a:solidFill>
                  <a:srgbClr val="002060"/>
                </a:solidFill>
              </a:rPr>
              <a:t>OWoPiP</a:t>
            </a:r>
            <a:r>
              <a:rPr lang="pl-PL" sz="2100" i="1" dirty="0" smtClean="0">
                <a:solidFill>
                  <a:srgbClr val="002060"/>
                </a:solidFill>
              </a:rPr>
              <a:t> </a:t>
            </a:r>
            <a:r>
              <a:rPr lang="pl-PL" sz="2100" i="1" dirty="0">
                <a:solidFill>
                  <a:srgbClr val="002060"/>
                </a:solidFill>
              </a:rPr>
              <a:t>- </a:t>
            </a:r>
            <a:r>
              <a:rPr lang="pl-PL" sz="2100" b="1" i="1" dirty="0">
                <a:solidFill>
                  <a:srgbClr val="002060"/>
                </a:solidFill>
              </a:rPr>
              <a:t>Olimpiada Wiedzy o Państwie i Prawie</a:t>
            </a:r>
            <a:r>
              <a:rPr lang="pl-PL" sz="2100" b="1" dirty="0">
                <a:solidFill>
                  <a:srgbClr val="002060"/>
                </a:solidFill>
              </a:rPr>
              <a:t> </a:t>
            </a:r>
            <a:r>
              <a:rPr lang="pl-PL" sz="2100" i="1" dirty="0">
                <a:solidFill>
                  <a:srgbClr val="002060"/>
                </a:solidFill>
              </a:rPr>
              <a:t>(organizator: Wyższa Szkoła Prawa i Administracji Rzeszów - </a:t>
            </a:r>
            <a:r>
              <a:rPr lang="pl-PL" sz="2100" i="1" dirty="0" smtClean="0">
                <a:solidFill>
                  <a:srgbClr val="002060"/>
                </a:solidFill>
              </a:rPr>
              <a:t>Przemyśl)</a:t>
            </a:r>
            <a:r>
              <a:rPr lang="pl-PL" sz="2100" dirty="0" smtClean="0">
                <a:solidFill>
                  <a:srgbClr val="002060"/>
                </a:solidFill>
              </a:rPr>
              <a:t/>
            </a:r>
            <a:br>
              <a:rPr lang="pl-PL" sz="2100" dirty="0" smtClean="0">
                <a:solidFill>
                  <a:srgbClr val="002060"/>
                </a:solidFill>
              </a:rPr>
            </a:br>
            <a:r>
              <a:rPr lang="pl-PL" sz="2100" dirty="0" smtClean="0">
                <a:solidFill>
                  <a:srgbClr val="002060"/>
                </a:solidFill>
              </a:rPr>
              <a:t>- </a:t>
            </a:r>
            <a:r>
              <a:rPr lang="pl-PL" sz="2100" i="1" dirty="0" err="1" smtClean="0">
                <a:solidFill>
                  <a:srgbClr val="002060"/>
                </a:solidFill>
              </a:rPr>
              <a:t>OWoP</a:t>
            </a:r>
            <a:r>
              <a:rPr lang="pl-PL" sz="2100" i="1" dirty="0" smtClean="0">
                <a:solidFill>
                  <a:srgbClr val="002060"/>
                </a:solidFill>
              </a:rPr>
              <a:t> </a:t>
            </a:r>
            <a:r>
              <a:rPr lang="pl-PL" sz="2100" i="1" dirty="0">
                <a:solidFill>
                  <a:srgbClr val="002060"/>
                </a:solidFill>
              </a:rPr>
              <a:t>- </a:t>
            </a:r>
            <a:r>
              <a:rPr lang="pl-PL" sz="2100" b="1" i="1" dirty="0">
                <a:solidFill>
                  <a:srgbClr val="002060"/>
                </a:solidFill>
              </a:rPr>
              <a:t>Olimpiada Wiedzy o Prawie</a:t>
            </a:r>
            <a:r>
              <a:rPr lang="pl-PL" sz="2100" b="1" dirty="0">
                <a:solidFill>
                  <a:srgbClr val="002060"/>
                </a:solidFill>
              </a:rPr>
              <a:t> </a:t>
            </a:r>
            <a:r>
              <a:rPr lang="pl-PL" sz="2100" i="1" dirty="0">
                <a:solidFill>
                  <a:srgbClr val="002060"/>
                </a:solidFill>
              </a:rPr>
              <a:t>(organizator: II Społeczne LO </a:t>
            </a:r>
            <a:r>
              <a:rPr lang="pl-PL" sz="2100" i="1" dirty="0" smtClean="0">
                <a:solidFill>
                  <a:srgbClr val="002060"/>
                </a:solidFill>
              </a:rPr>
              <a:t>                    w Ostrołęce)</a:t>
            </a:r>
            <a:r>
              <a:rPr lang="pl-PL" sz="2100" dirty="0" smtClean="0">
                <a:solidFill>
                  <a:srgbClr val="002060"/>
                </a:solidFill>
              </a:rPr>
              <a:t/>
            </a:r>
            <a:br>
              <a:rPr lang="pl-PL" sz="2100" dirty="0" smtClean="0">
                <a:solidFill>
                  <a:srgbClr val="002060"/>
                </a:solidFill>
              </a:rPr>
            </a:br>
            <a:r>
              <a:rPr lang="pl-PL" sz="2100" dirty="0" smtClean="0">
                <a:solidFill>
                  <a:srgbClr val="002060"/>
                </a:solidFill>
              </a:rPr>
              <a:t>- </a:t>
            </a:r>
            <a:r>
              <a:rPr lang="pl-PL" sz="2100" i="1" dirty="0" smtClean="0">
                <a:solidFill>
                  <a:srgbClr val="002060"/>
                </a:solidFill>
              </a:rPr>
              <a:t>EOSP </a:t>
            </a:r>
            <a:r>
              <a:rPr lang="pl-PL" sz="2100" i="1" dirty="0">
                <a:solidFill>
                  <a:srgbClr val="002060"/>
                </a:solidFill>
              </a:rPr>
              <a:t>– </a:t>
            </a:r>
            <a:r>
              <a:rPr lang="pl-PL" sz="2100" b="1" i="1" dirty="0">
                <a:solidFill>
                  <a:srgbClr val="002060"/>
                </a:solidFill>
              </a:rPr>
              <a:t>Europejska Olimpiada Społeczno - Prawna </a:t>
            </a:r>
            <a:r>
              <a:rPr lang="pl-PL" sz="2100" i="1" dirty="0">
                <a:solidFill>
                  <a:srgbClr val="002060"/>
                </a:solidFill>
              </a:rPr>
              <a:t>(organizator: Europejska Wyższa Szkoła Prawa i Administracji w Warszawie)</a:t>
            </a:r>
            <a:endParaRPr lang="pl-PL" sz="2100" dirty="0">
              <a:solidFill>
                <a:srgbClr val="002060"/>
              </a:solidFill>
            </a:endParaRPr>
          </a:p>
          <a:p>
            <a:endParaRPr lang="pl-PL" sz="800" dirty="0">
              <a:solidFill>
                <a:srgbClr val="002060"/>
              </a:solidFill>
            </a:endParaRPr>
          </a:p>
          <a:p>
            <a:r>
              <a:rPr lang="pl-PL" sz="2100" b="1" u="sng" dirty="0">
                <a:solidFill>
                  <a:srgbClr val="002060"/>
                </a:solidFill>
              </a:rPr>
              <a:t>1 olimpiadę kategorii „C</a:t>
            </a:r>
            <a:r>
              <a:rPr lang="pl-PL" sz="2100" b="1" u="sng" dirty="0" smtClean="0">
                <a:solidFill>
                  <a:srgbClr val="002060"/>
                </a:solidFill>
              </a:rPr>
              <a:t>”:</a:t>
            </a:r>
            <a:br>
              <a:rPr lang="pl-PL" sz="2100" b="1" u="sng" dirty="0" smtClean="0">
                <a:solidFill>
                  <a:srgbClr val="002060"/>
                </a:solidFill>
              </a:rPr>
            </a:br>
            <a:r>
              <a:rPr lang="pl-PL" sz="2100" i="1" dirty="0" smtClean="0">
                <a:solidFill>
                  <a:srgbClr val="002060"/>
                </a:solidFill>
              </a:rPr>
              <a:t>OSPUE </a:t>
            </a:r>
            <a:r>
              <a:rPr lang="pl-PL" sz="2100" i="1" dirty="0">
                <a:solidFill>
                  <a:srgbClr val="002060"/>
                </a:solidFill>
              </a:rPr>
              <a:t>- </a:t>
            </a:r>
            <a:r>
              <a:rPr lang="pl-PL" sz="2100" b="1" i="1" dirty="0">
                <a:solidFill>
                  <a:srgbClr val="002060"/>
                </a:solidFill>
              </a:rPr>
              <a:t>Olimpiada „System Prawa Unii Europejskiej” </a:t>
            </a:r>
            <a:r>
              <a:rPr lang="pl-PL" sz="2100" i="1" dirty="0">
                <a:solidFill>
                  <a:srgbClr val="002060"/>
                </a:solidFill>
              </a:rPr>
              <a:t>(organizator: Wydział Prawa Uniwersytetu w </a:t>
            </a:r>
            <a:r>
              <a:rPr lang="pl-PL" sz="2100" i="1" dirty="0" smtClean="0">
                <a:solidFill>
                  <a:srgbClr val="002060"/>
                </a:solidFill>
              </a:rPr>
              <a:t>Białymstoku)</a:t>
            </a:r>
            <a:endParaRPr lang="pl-PL" sz="2100" dirty="0">
              <a:solidFill>
                <a:srgbClr val="002060"/>
              </a:solidFill>
            </a:endParaRPr>
          </a:p>
          <a:p>
            <a:r>
              <a:rPr lang="pl-PL" dirty="0"/>
              <a:t> </a:t>
            </a:r>
          </a:p>
          <a:p>
            <a:endParaRPr lang="pl-PL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1907704" y="1412776"/>
          <a:ext cx="5760640" cy="4536503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570605"/>
                <a:gridCol w="4135654"/>
                <a:gridCol w="1054381"/>
              </a:tblGrid>
              <a:tr h="405045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000" b="1" dirty="0"/>
                        <a:t>M.</a:t>
                      </a:r>
                      <a:endParaRPr lang="pl-PL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000" b="1" dirty="0"/>
                        <a:t>Szkoła</a:t>
                      </a:r>
                      <a:endParaRPr lang="pl-PL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000" b="1" dirty="0"/>
                        <a:t>Pkt.</a:t>
                      </a:r>
                      <a:endParaRPr lang="pl-PL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5045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000" b="1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pl-PL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2000" b="1" dirty="0"/>
                        <a:t>Wrocław, ZS nr 14 - XIV LO </a:t>
                      </a:r>
                      <a:endParaRPr lang="pl-PL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000" b="1" dirty="0">
                          <a:solidFill>
                            <a:srgbClr val="FF0000"/>
                          </a:solidFill>
                        </a:rPr>
                        <a:t>43,0</a:t>
                      </a:r>
                      <a:endParaRPr lang="pl-PL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5045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000" b="1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pl-PL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2000" b="1" dirty="0"/>
                        <a:t>Białystok, IV LO</a:t>
                      </a:r>
                      <a:endParaRPr lang="pl-PL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000" b="1" dirty="0">
                          <a:solidFill>
                            <a:srgbClr val="FF0000"/>
                          </a:solidFill>
                        </a:rPr>
                        <a:t>36,0</a:t>
                      </a:r>
                      <a:endParaRPr lang="pl-PL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5045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000" b="1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pl-PL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2000" b="1" dirty="0"/>
                        <a:t>Kielce, I LO</a:t>
                      </a:r>
                      <a:endParaRPr lang="pl-PL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000" b="1" dirty="0">
                          <a:solidFill>
                            <a:srgbClr val="FF0000"/>
                          </a:solidFill>
                        </a:rPr>
                        <a:t>34,0</a:t>
                      </a:r>
                      <a:endParaRPr lang="pl-PL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5045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000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pl-PL" sz="2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2000" dirty="0"/>
                        <a:t>Rzeszów, LO Sióstr </a:t>
                      </a:r>
                      <a:r>
                        <a:rPr lang="pl-PL" sz="2000" dirty="0" err="1"/>
                        <a:t>Prezentek</a:t>
                      </a:r>
                      <a:endParaRPr lang="pl-PL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000" dirty="0">
                          <a:solidFill>
                            <a:srgbClr val="FF0000"/>
                          </a:solidFill>
                        </a:rPr>
                        <a:t>27,0</a:t>
                      </a:r>
                      <a:endParaRPr lang="pl-PL" sz="2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5549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000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pl-PL" sz="2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2000" dirty="0"/>
                        <a:t>Szczecin, XIII LO</a:t>
                      </a:r>
                      <a:endParaRPr lang="pl-PL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000" dirty="0">
                          <a:solidFill>
                            <a:srgbClr val="FF0000"/>
                          </a:solidFill>
                        </a:rPr>
                        <a:t>27,0</a:t>
                      </a:r>
                      <a:endParaRPr lang="pl-PL" sz="2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5045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00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pl-PL" sz="200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2000" dirty="0"/>
                        <a:t>Wrocław, XII LO</a:t>
                      </a:r>
                      <a:endParaRPr lang="pl-PL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000" dirty="0">
                          <a:solidFill>
                            <a:srgbClr val="FF0000"/>
                          </a:solidFill>
                        </a:rPr>
                        <a:t>23,5</a:t>
                      </a:r>
                      <a:endParaRPr lang="pl-PL" sz="2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5045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000" dirty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pl-PL" sz="2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2000" dirty="0" err="1"/>
                        <a:t>Łańcut</a:t>
                      </a:r>
                      <a:r>
                        <a:rPr lang="en-US" sz="2000" dirty="0"/>
                        <a:t>, ZS nr 1 - II LO</a:t>
                      </a:r>
                      <a:endParaRPr lang="pl-PL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000" dirty="0">
                          <a:solidFill>
                            <a:srgbClr val="FF0000"/>
                          </a:solidFill>
                        </a:rPr>
                        <a:t>22,0</a:t>
                      </a:r>
                      <a:endParaRPr lang="pl-PL" sz="2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5045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000" dirty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pl-PL" sz="2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2000" dirty="0"/>
                        <a:t>Warszawa, VIII LO</a:t>
                      </a:r>
                      <a:endParaRPr lang="pl-PL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000" dirty="0">
                          <a:solidFill>
                            <a:srgbClr val="FF0000"/>
                          </a:solidFill>
                        </a:rPr>
                        <a:t>20,0</a:t>
                      </a:r>
                      <a:endParaRPr lang="pl-PL" sz="2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5549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000" dirty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pl-PL" sz="2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2000" dirty="0"/>
                        <a:t>Zielona Góra, I LO</a:t>
                      </a:r>
                      <a:endParaRPr lang="pl-PL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000" dirty="0">
                          <a:solidFill>
                            <a:srgbClr val="FF0000"/>
                          </a:solidFill>
                        </a:rPr>
                        <a:t>16,5</a:t>
                      </a:r>
                      <a:endParaRPr lang="pl-PL" sz="2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5045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000" dirty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pl-PL" sz="2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2000" dirty="0"/>
                        <a:t>Nowy Sącz, ZSO nr 1 - I LO</a:t>
                      </a:r>
                      <a:endParaRPr lang="pl-PL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000" dirty="0">
                          <a:solidFill>
                            <a:srgbClr val="FF0000"/>
                          </a:solidFill>
                        </a:rPr>
                        <a:t>16,5</a:t>
                      </a:r>
                      <a:endParaRPr lang="pl-PL" sz="2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331640" y="805935"/>
            <a:ext cx="68407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</a:rPr>
              <a:t>Najlepsza „dziesiątka” szkół I Rankingu 2012 roku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: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7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1187933209_vetton_ru_63_kopij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1498" cy="6858000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 rot="20585112">
            <a:off x="70700" y="2833352"/>
            <a:ext cx="4855483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Jak to </a:t>
            </a:r>
            <a:r>
              <a:rPr lang="pl-PL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było</a:t>
            </a:r>
            <a:br>
              <a:rPr lang="pl-PL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</a:br>
            <a:r>
              <a:rPr lang="pl-PL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w II </a:t>
            </a:r>
            <a:r>
              <a:rPr lang="pl-PL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Rankingu </a:t>
            </a:r>
            <a:r>
              <a:rPr lang="pl-PL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/>
            </a:r>
            <a:br>
              <a:rPr lang="pl-PL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</a:br>
            <a:r>
              <a:rPr lang="pl-PL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2013 roku?                          </a:t>
            </a:r>
            <a:r>
              <a:rPr lang="pl-PL" sz="2000" b="1" dirty="0" smtClean="0">
                <a:solidFill>
                  <a:srgbClr val="0070C0"/>
                </a:solidFill>
              </a:rPr>
              <a:t>Sklasyfikowane zostały </a:t>
            </a:r>
            <a:br>
              <a:rPr lang="pl-PL" sz="2000" b="1" dirty="0" smtClean="0">
                <a:solidFill>
                  <a:srgbClr val="0070C0"/>
                </a:solidFill>
              </a:rPr>
            </a:br>
            <a:r>
              <a:rPr lang="pl-PL" sz="2000" b="1" dirty="0" smtClean="0">
                <a:solidFill>
                  <a:srgbClr val="0070C0"/>
                </a:solidFill>
              </a:rPr>
              <a:t>154 szkoły</a:t>
            </a:r>
            <a:endParaRPr lang="pl-PL" sz="2000" b="1" dirty="0">
              <a:solidFill>
                <a:srgbClr val="0070C0"/>
              </a:solidFill>
            </a:endParaRPr>
          </a:p>
          <a:p>
            <a:endParaRPr lang="pl-PL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statut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5085184"/>
            <a:ext cx="3111321" cy="1584176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395536" y="404664"/>
            <a:ext cx="8280920" cy="6755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100" b="1" dirty="0">
                <a:solidFill>
                  <a:srgbClr val="002060"/>
                </a:solidFill>
              </a:rPr>
              <a:t>II Ranking 2013 roku (za rok szkolny 2011/12) uwzględniał 7 olimpiad</a:t>
            </a:r>
            <a:r>
              <a:rPr lang="pl-PL" sz="2100" b="1" dirty="0" smtClean="0">
                <a:solidFill>
                  <a:srgbClr val="002060"/>
                </a:solidFill>
              </a:rPr>
              <a:t>:</a:t>
            </a:r>
          </a:p>
          <a:p>
            <a:endParaRPr lang="pl-PL" sz="800" b="1" dirty="0">
              <a:solidFill>
                <a:srgbClr val="002060"/>
              </a:solidFill>
            </a:endParaRPr>
          </a:p>
          <a:p>
            <a:r>
              <a:rPr lang="pl-PL" sz="2100" b="1" u="sng" dirty="0">
                <a:solidFill>
                  <a:srgbClr val="002060"/>
                </a:solidFill>
              </a:rPr>
              <a:t>1 olimpiadę kategorii „A</a:t>
            </a:r>
            <a:r>
              <a:rPr lang="pl-PL" sz="2100" b="1" u="sng" dirty="0" smtClean="0">
                <a:solidFill>
                  <a:srgbClr val="002060"/>
                </a:solidFill>
              </a:rPr>
              <a:t>”:</a:t>
            </a:r>
            <a:br>
              <a:rPr lang="pl-PL" sz="2100" b="1" u="sng" dirty="0" smtClean="0">
                <a:solidFill>
                  <a:srgbClr val="002060"/>
                </a:solidFill>
              </a:rPr>
            </a:br>
            <a:r>
              <a:rPr lang="pl-PL" sz="2100" i="1" dirty="0" smtClean="0">
                <a:solidFill>
                  <a:srgbClr val="002060"/>
                </a:solidFill>
              </a:rPr>
              <a:t>- </a:t>
            </a:r>
            <a:r>
              <a:rPr lang="pl-PL" sz="2100" i="1" dirty="0" err="1">
                <a:solidFill>
                  <a:srgbClr val="002060"/>
                </a:solidFill>
              </a:rPr>
              <a:t>OWoPiŚW</a:t>
            </a:r>
            <a:r>
              <a:rPr lang="pl-PL" sz="2100" i="1" dirty="0">
                <a:solidFill>
                  <a:srgbClr val="002060"/>
                </a:solidFill>
              </a:rPr>
              <a:t> – </a:t>
            </a:r>
            <a:r>
              <a:rPr lang="pl-PL" sz="2100" b="1" i="1" dirty="0">
                <a:solidFill>
                  <a:srgbClr val="002060"/>
                </a:solidFill>
              </a:rPr>
              <a:t>Olimpiada Wiedzy o Polsce i Świecie Współczesnym </a:t>
            </a:r>
            <a:r>
              <a:rPr lang="pl-PL" sz="2100" i="1" dirty="0">
                <a:solidFill>
                  <a:srgbClr val="002060"/>
                </a:solidFill>
              </a:rPr>
              <a:t>(organizator: Uniwersytet Warszawski</a:t>
            </a:r>
            <a:r>
              <a:rPr lang="pl-PL" sz="2100" i="1" dirty="0" smtClean="0">
                <a:solidFill>
                  <a:srgbClr val="002060"/>
                </a:solidFill>
              </a:rPr>
              <a:t>)</a:t>
            </a:r>
            <a:r>
              <a:rPr lang="pl-PL" sz="2100" dirty="0" smtClean="0">
                <a:solidFill>
                  <a:srgbClr val="002060"/>
                </a:solidFill>
              </a:rPr>
              <a:t/>
            </a:r>
            <a:br>
              <a:rPr lang="pl-PL" sz="2100" dirty="0" smtClean="0">
                <a:solidFill>
                  <a:srgbClr val="002060"/>
                </a:solidFill>
              </a:rPr>
            </a:br>
            <a:r>
              <a:rPr lang="pl-PL" sz="800" dirty="0">
                <a:solidFill>
                  <a:srgbClr val="002060"/>
                </a:solidFill>
              </a:rPr>
              <a:t> </a:t>
            </a:r>
          </a:p>
          <a:p>
            <a:r>
              <a:rPr lang="pl-PL" sz="2100" b="1" u="sng" dirty="0">
                <a:solidFill>
                  <a:srgbClr val="002060"/>
                </a:solidFill>
              </a:rPr>
              <a:t>5 olimpiad kategorii „B</a:t>
            </a:r>
            <a:r>
              <a:rPr lang="pl-PL" sz="2100" b="1" u="sng" dirty="0" smtClean="0">
                <a:solidFill>
                  <a:srgbClr val="002060"/>
                </a:solidFill>
              </a:rPr>
              <a:t>”:</a:t>
            </a:r>
            <a:br>
              <a:rPr lang="pl-PL" sz="2100" b="1" u="sng" dirty="0" smtClean="0">
                <a:solidFill>
                  <a:srgbClr val="002060"/>
                </a:solidFill>
              </a:rPr>
            </a:br>
            <a:r>
              <a:rPr lang="pl-PL" sz="2100" i="1" dirty="0" smtClean="0">
                <a:solidFill>
                  <a:srgbClr val="002060"/>
                </a:solidFill>
              </a:rPr>
              <a:t>- </a:t>
            </a:r>
            <a:r>
              <a:rPr lang="pl-PL" sz="2100" i="1" dirty="0" err="1">
                <a:solidFill>
                  <a:srgbClr val="002060"/>
                </a:solidFill>
              </a:rPr>
              <a:t>OWoPC</a:t>
            </a:r>
            <a:r>
              <a:rPr lang="pl-PL" sz="2100" i="1" dirty="0">
                <a:solidFill>
                  <a:srgbClr val="002060"/>
                </a:solidFill>
              </a:rPr>
              <a:t> - </a:t>
            </a:r>
            <a:r>
              <a:rPr lang="pl-PL" sz="2100" b="1" i="1" dirty="0">
                <a:solidFill>
                  <a:srgbClr val="002060"/>
                </a:solidFill>
              </a:rPr>
              <a:t>Olimpiada Wiedzy o Prawach Człowieka </a:t>
            </a:r>
            <a:r>
              <a:rPr lang="pl-PL" sz="2100" i="1" dirty="0">
                <a:solidFill>
                  <a:srgbClr val="002060"/>
                </a:solidFill>
              </a:rPr>
              <a:t>(organizator: Uniwersytet Toruński</a:t>
            </a:r>
            <a:r>
              <a:rPr lang="pl-PL" sz="2100" i="1" dirty="0" smtClean="0">
                <a:solidFill>
                  <a:srgbClr val="002060"/>
                </a:solidFill>
              </a:rPr>
              <a:t>)</a:t>
            </a:r>
            <a:br>
              <a:rPr lang="pl-PL" sz="2100" i="1" dirty="0" smtClean="0">
                <a:solidFill>
                  <a:srgbClr val="002060"/>
                </a:solidFill>
              </a:rPr>
            </a:br>
            <a:r>
              <a:rPr lang="pl-PL" sz="2100" i="1" dirty="0" smtClean="0">
                <a:solidFill>
                  <a:srgbClr val="002060"/>
                </a:solidFill>
              </a:rPr>
              <a:t>- </a:t>
            </a:r>
            <a:r>
              <a:rPr lang="pl-PL" sz="2100" i="1" dirty="0" err="1">
                <a:solidFill>
                  <a:srgbClr val="002060"/>
                </a:solidFill>
              </a:rPr>
              <a:t>OWoIE</a:t>
            </a:r>
            <a:r>
              <a:rPr lang="pl-PL" sz="2100" i="1" dirty="0">
                <a:solidFill>
                  <a:srgbClr val="002060"/>
                </a:solidFill>
              </a:rPr>
              <a:t> - </a:t>
            </a:r>
            <a:r>
              <a:rPr lang="pl-PL" sz="2100" b="1" i="1" dirty="0">
                <a:solidFill>
                  <a:srgbClr val="002060"/>
                </a:solidFill>
              </a:rPr>
              <a:t>Olimpiada Wiedzy o Integracji Europejsk</a:t>
            </a:r>
            <a:r>
              <a:rPr lang="pl-PL" sz="2100" i="1" dirty="0">
                <a:solidFill>
                  <a:srgbClr val="002060"/>
                </a:solidFill>
              </a:rPr>
              <a:t>iej (organizator: Katolicki Uniwersytet Lubelski</a:t>
            </a:r>
            <a:r>
              <a:rPr lang="pl-PL" sz="2100" i="1" dirty="0" smtClean="0">
                <a:solidFill>
                  <a:srgbClr val="002060"/>
                </a:solidFill>
              </a:rPr>
              <a:t>)</a:t>
            </a:r>
            <a:br>
              <a:rPr lang="pl-PL" sz="2100" i="1" dirty="0" smtClean="0">
                <a:solidFill>
                  <a:srgbClr val="002060"/>
                </a:solidFill>
              </a:rPr>
            </a:br>
            <a:r>
              <a:rPr lang="pl-PL" sz="2100" i="1" dirty="0" smtClean="0">
                <a:solidFill>
                  <a:srgbClr val="002060"/>
                </a:solidFill>
              </a:rPr>
              <a:t>- </a:t>
            </a:r>
            <a:r>
              <a:rPr lang="pl-PL" sz="2100" i="1" dirty="0" err="1">
                <a:solidFill>
                  <a:srgbClr val="002060"/>
                </a:solidFill>
              </a:rPr>
              <a:t>OWoPiP</a:t>
            </a:r>
            <a:r>
              <a:rPr lang="pl-PL" sz="2100" i="1" dirty="0">
                <a:solidFill>
                  <a:srgbClr val="002060"/>
                </a:solidFill>
              </a:rPr>
              <a:t> - </a:t>
            </a:r>
            <a:r>
              <a:rPr lang="pl-PL" sz="2100" b="1" i="1" dirty="0">
                <a:solidFill>
                  <a:srgbClr val="002060"/>
                </a:solidFill>
              </a:rPr>
              <a:t>Olimpiada Wiedzy o Państwie i Prawie</a:t>
            </a:r>
            <a:r>
              <a:rPr lang="pl-PL" sz="2100" b="1" dirty="0">
                <a:solidFill>
                  <a:srgbClr val="002060"/>
                </a:solidFill>
              </a:rPr>
              <a:t> </a:t>
            </a:r>
            <a:r>
              <a:rPr lang="pl-PL" sz="2100" i="1" dirty="0">
                <a:solidFill>
                  <a:srgbClr val="002060"/>
                </a:solidFill>
              </a:rPr>
              <a:t>(organizator: Wyższa Szkoła Prawa i Administracji Rzeszów </a:t>
            </a:r>
            <a:r>
              <a:rPr lang="pl-PL" sz="2100" i="1" dirty="0" smtClean="0">
                <a:solidFill>
                  <a:srgbClr val="002060"/>
                </a:solidFill>
              </a:rPr>
              <a:t>– </a:t>
            </a:r>
            <a:r>
              <a:rPr lang="pl-PL" sz="2100" i="1" dirty="0">
                <a:solidFill>
                  <a:srgbClr val="002060"/>
                </a:solidFill>
              </a:rPr>
              <a:t>Przemyśl</a:t>
            </a:r>
            <a:r>
              <a:rPr lang="pl-PL" sz="2100" i="1" dirty="0" smtClean="0">
                <a:solidFill>
                  <a:srgbClr val="002060"/>
                </a:solidFill>
              </a:rPr>
              <a:t>)</a:t>
            </a:r>
            <a:br>
              <a:rPr lang="pl-PL" sz="2100" i="1" dirty="0" smtClean="0">
                <a:solidFill>
                  <a:srgbClr val="002060"/>
                </a:solidFill>
              </a:rPr>
            </a:br>
            <a:r>
              <a:rPr lang="pl-PL" sz="2100" i="1" dirty="0" smtClean="0">
                <a:solidFill>
                  <a:srgbClr val="002060"/>
                </a:solidFill>
              </a:rPr>
              <a:t>- </a:t>
            </a:r>
            <a:r>
              <a:rPr lang="pl-PL" sz="2100" i="1" dirty="0" err="1">
                <a:solidFill>
                  <a:srgbClr val="002060"/>
                </a:solidFill>
              </a:rPr>
              <a:t>OWoP</a:t>
            </a:r>
            <a:r>
              <a:rPr lang="pl-PL" sz="2100" i="1" dirty="0">
                <a:solidFill>
                  <a:srgbClr val="002060"/>
                </a:solidFill>
              </a:rPr>
              <a:t> - </a:t>
            </a:r>
            <a:r>
              <a:rPr lang="pl-PL" sz="2100" b="1" i="1" dirty="0">
                <a:solidFill>
                  <a:srgbClr val="002060"/>
                </a:solidFill>
              </a:rPr>
              <a:t>Olimpiada Wiedzy o Prawie</a:t>
            </a:r>
            <a:r>
              <a:rPr lang="pl-PL" sz="2100" b="1" dirty="0">
                <a:solidFill>
                  <a:srgbClr val="002060"/>
                </a:solidFill>
              </a:rPr>
              <a:t> </a:t>
            </a:r>
            <a:r>
              <a:rPr lang="pl-PL" sz="2100" i="1" dirty="0">
                <a:solidFill>
                  <a:srgbClr val="002060"/>
                </a:solidFill>
              </a:rPr>
              <a:t>(organizator: II Społeczne LO w Ostrołęce</a:t>
            </a:r>
            <a:r>
              <a:rPr lang="pl-PL" sz="2100" i="1" dirty="0" smtClean="0">
                <a:solidFill>
                  <a:srgbClr val="002060"/>
                </a:solidFill>
              </a:rPr>
              <a:t>)</a:t>
            </a:r>
            <a:br>
              <a:rPr lang="pl-PL" sz="2100" i="1" dirty="0" smtClean="0">
                <a:solidFill>
                  <a:srgbClr val="002060"/>
                </a:solidFill>
              </a:rPr>
            </a:br>
            <a:r>
              <a:rPr lang="pl-PL" sz="2100" i="1" dirty="0" smtClean="0">
                <a:solidFill>
                  <a:srgbClr val="002060"/>
                </a:solidFill>
              </a:rPr>
              <a:t>- </a:t>
            </a:r>
            <a:r>
              <a:rPr lang="pl-PL" sz="2100" i="1" dirty="0">
                <a:solidFill>
                  <a:srgbClr val="002060"/>
                </a:solidFill>
              </a:rPr>
              <a:t>EOSP – </a:t>
            </a:r>
            <a:r>
              <a:rPr lang="pl-PL" sz="2100" b="1" i="1" dirty="0">
                <a:solidFill>
                  <a:srgbClr val="002060"/>
                </a:solidFill>
              </a:rPr>
              <a:t>Europejska Olimpiada Społeczno - Prawna </a:t>
            </a:r>
            <a:r>
              <a:rPr lang="pl-PL" sz="2100" i="1" dirty="0">
                <a:solidFill>
                  <a:srgbClr val="002060"/>
                </a:solidFill>
              </a:rPr>
              <a:t>(organizator: Europejska Wyższa Szkoła Prawa i Administracji w Warszawie)</a:t>
            </a:r>
            <a:endParaRPr lang="pl-PL" sz="2100" dirty="0">
              <a:solidFill>
                <a:srgbClr val="002060"/>
              </a:solidFill>
            </a:endParaRPr>
          </a:p>
          <a:p>
            <a:endParaRPr lang="pl-PL" sz="800" dirty="0">
              <a:solidFill>
                <a:srgbClr val="002060"/>
              </a:solidFill>
            </a:endParaRPr>
          </a:p>
          <a:p>
            <a:r>
              <a:rPr lang="pl-PL" sz="2100" b="1" u="sng" dirty="0">
                <a:solidFill>
                  <a:srgbClr val="002060"/>
                </a:solidFill>
              </a:rPr>
              <a:t>1 olimpiadę kategorii „C</a:t>
            </a:r>
            <a:r>
              <a:rPr lang="pl-PL" sz="2100" b="1" u="sng" dirty="0" smtClean="0">
                <a:solidFill>
                  <a:srgbClr val="002060"/>
                </a:solidFill>
              </a:rPr>
              <a:t>”:</a:t>
            </a:r>
            <a:br>
              <a:rPr lang="pl-PL" sz="2100" b="1" u="sng" dirty="0" smtClean="0">
                <a:solidFill>
                  <a:srgbClr val="002060"/>
                </a:solidFill>
              </a:rPr>
            </a:br>
            <a:r>
              <a:rPr lang="pl-PL" sz="2100" i="1" dirty="0" smtClean="0">
                <a:solidFill>
                  <a:srgbClr val="002060"/>
                </a:solidFill>
              </a:rPr>
              <a:t>- </a:t>
            </a:r>
            <a:r>
              <a:rPr lang="pl-PL" sz="2100" i="1" dirty="0" err="1">
                <a:solidFill>
                  <a:srgbClr val="002060"/>
                </a:solidFill>
              </a:rPr>
              <a:t>OWoS</a:t>
            </a:r>
            <a:r>
              <a:rPr lang="pl-PL" sz="2100" i="1" dirty="0">
                <a:solidFill>
                  <a:srgbClr val="002060"/>
                </a:solidFill>
              </a:rPr>
              <a:t> GK - </a:t>
            </a:r>
            <a:r>
              <a:rPr lang="pl-PL" sz="2100" b="1" i="1" dirty="0">
                <a:solidFill>
                  <a:srgbClr val="002060"/>
                </a:solidFill>
              </a:rPr>
              <a:t>Olimpiada Wiedzy o Społeczeństwie „Gwiezdny Krąg”</a:t>
            </a:r>
            <a:r>
              <a:rPr lang="pl-PL" sz="2100" b="1" dirty="0">
                <a:solidFill>
                  <a:srgbClr val="002060"/>
                </a:solidFill>
              </a:rPr>
              <a:t> </a:t>
            </a:r>
            <a:r>
              <a:rPr lang="pl-PL" sz="2100" i="1" dirty="0">
                <a:solidFill>
                  <a:srgbClr val="002060"/>
                </a:solidFill>
              </a:rPr>
              <a:t>(organizator: Europe </a:t>
            </a:r>
            <a:r>
              <a:rPr lang="pl-PL" sz="2100" i="1" dirty="0" err="1">
                <a:solidFill>
                  <a:srgbClr val="002060"/>
                </a:solidFill>
              </a:rPr>
              <a:t>Direct</a:t>
            </a:r>
            <a:r>
              <a:rPr lang="pl-PL" sz="2100" i="1" dirty="0">
                <a:solidFill>
                  <a:srgbClr val="002060"/>
                </a:solidFill>
              </a:rPr>
              <a:t> i Urząd Miejski w Słupsku)</a:t>
            </a:r>
            <a:endParaRPr lang="pl-PL" sz="2100" dirty="0">
              <a:solidFill>
                <a:srgbClr val="002060"/>
              </a:solidFill>
            </a:endParaRPr>
          </a:p>
          <a:p>
            <a:endParaRPr lang="pl-PL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979713" y="1881701"/>
          <a:ext cx="5688632" cy="3851555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563474"/>
                <a:gridCol w="4083957"/>
                <a:gridCol w="1041201"/>
              </a:tblGrid>
              <a:tr h="305485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000" b="1" dirty="0"/>
                        <a:t>M.</a:t>
                      </a:r>
                      <a:endParaRPr lang="pl-PL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000" b="1" dirty="0"/>
                        <a:t>Szkoła</a:t>
                      </a:r>
                      <a:endParaRPr lang="pl-PL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000" b="1" dirty="0"/>
                        <a:t>Pkt.</a:t>
                      </a:r>
                      <a:endParaRPr lang="pl-PL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1096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000" b="1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pl-PL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b="1" dirty="0"/>
                        <a:t>Białystok, IV LO</a:t>
                      </a:r>
                      <a:endParaRPr lang="pl-PL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000" b="1" dirty="0">
                          <a:solidFill>
                            <a:srgbClr val="FF0000"/>
                          </a:solidFill>
                        </a:rPr>
                        <a:t>60,0</a:t>
                      </a:r>
                      <a:endParaRPr lang="pl-PL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1096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000" b="1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pl-PL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b="1" dirty="0"/>
                        <a:t>Warszawa, VIII LO</a:t>
                      </a:r>
                      <a:endParaRPr lang="pl-PL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000" b="1" dirty="0">
                          <a:solidFill>
                            <a:srgbClr val="FF0000"/>
                          </a:solidFill>
                        </a:rPr>
                        <a:t>30,5</a:t>
                      </a:r>
                      <a:endParaRPr lang="pl-PL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1096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000" b="1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pl-PL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b="1" dirty="0"/>
                        <a:t>Kraków, V LO</a:t>
                      </a:r>
                      <a:endParaRPr lang="pl-PL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000" b="1" dirty="0">
                          <a:solidFill>
                            <a:srgbClr val="FF0000"/>
                          </a:solidFill>
                        </a:rPr>
                        <a:t>29,5</a:t>
                      </a:r>
                      <a:endParaRPr lang="pl-PL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1096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000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pl-PL" sz="2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dirty="0"/>
                        <a:t>Rzeszów, LO Sióstr </a:t>
                      </a:r>
                      <a:r>
                        <a:rPr lang="pl-PL" sz="2000" dirty="0" err="1"/>
                        <a:t>Prezentek</a:t>
                      </a:r>
                      <a:endParaRPr lang="pl-PL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000" b="0" dirty="0">
                          <a:solidFill>
                            <a:srgbClr val="FF0000"/>
                          </a:solidFill>
                        </a:rPr>
                        <a:t>24,0</a:t>
                      </a:r>
                      <a:endParaRPr lang="pl-PL" sz="2000" b="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1096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000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pl-PL" sz="2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dirty="0"/>
                        <a:t>Wrocław, ZS nr 14 - XIV LO </a:t>
                      </a:r>
                      <a:endParaRPr lang="pl-PL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000" b="0" dirty="0">
                          <a:solidFill>
                            <a:srgbClr val="FF0000"/>
                          </a:solidFill>
                        </a:rPr>
                        <a:t>24,0</a:t>
                      </a:r>
                      <a:endParaRPr lang="pl-PL" sz="2000" b="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6206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000" dirty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pl-PL" sz="2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dirty="0"/>
                        <a:t>Szczecin, ZSO nr 7 - XIII LO</a:t>
                      </a:r>
                      <a:endParaRPr lang="pl-PL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000" b="0" dirty="0">
                          <a:solidFill>
                            <a:srgbClr val="FF0000"/>
                          </a:solidFill>
                        </a:rPr>
                        <a:t>22,5</a:t>
                      </a:r>
                      <a:endParaRPr lang="pl-PL" sz="2000" b="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1096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000" dirty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pl-PL" sz="2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dirty="0"/>
                        <a:t>Nowy Sącz, ZSO nr 1 - I LO</a:t>
                      </a:r>
                      <a:endParaRPr lang="pl-PL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000" b="0" dirty="0">
                          <a:solidFill>
                            <a:srgbClr val="FF0000"/>
                          </a:solidFill>
                        </a:rPr>
                        <a:t>21,0</a:t>
                      </a:r>
                      <a:endParaRPr lang="pl-PL" sz="2000" b="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1096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000" dirty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pl-PL" sz="2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dirty="0"/>
                        <a:t>Grudziądz, I LO</a:t>
                      </a:r>
                      <a:endParaRPr lang="pl-PL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000" b="0" dirty="0">
                          <a:solidFill>
                            <a:srgbClr val="FF0000"/>
                          </a:solidFill>
                        </a:rPr>
                        <a:t>19,5</a:t>
                      </a:r>
                      <a:endParaRPr lang="pl-PL" sz="2000" b="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1096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000" dirty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pl-PL" sz="2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dirty="0"/>
                        <a:t>Koszalin, II LO</a:t>
                      </a:r>
                      <a:endParaRPr lang="pl-PL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000" b="0" dirty="0">
                          <a:solidFill>
                            <a:srgbClr val="FF0000"/>
                          </a:solidFill>
                        </a:rPr>
                        <a:t>16,0</a:t>
                      </a:r>
                      <a:endParaRPr lang="pl-PL" sz="2000" b="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1096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000" dirty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pl-PL" sz="2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dirty="0"/>
                        <a:t>Łódź, I LO</a:t>
                      </a:r>
                      <a:endParaRPr lang="pl-PL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000" b="0" dirty="0">
                          <a:solidFill>
                            <a:srgbClr val="FF0000"/>
                          </a:solidFill>
                        </a:rPr>
                        <a:t>16,0</a:t>
                      </a:r>
                      <a:endParaRPr lang="pl-PL" sz="2000" b="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331640" y="733927"/>
            <a:ext cx="69847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</a:rPr>
              <a:t>Najlepsza „dziesiątka” szkół II Rankingu 2013 roku:</a:t>
            </a:r>
            <a:endParaRPr kumimoji="0" lang="pl-PL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7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1187933209_vetton_ru_63_kopij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1498" cy="6858000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 rot="20573294">
            <a:off x="-358259" y="2900622"/>
            <a:ext cx="5509359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A </a:t>
            </a:r>
            <a:r>
              <a:rPr lang="pl-PL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j</a:t>
            </a:r>
            <a:r>
              <a:rPr lang="pl-PL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ak jest</a:t>
            </a:r>
            <a:br>
              <a:rPr lang="pl-PL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</a:br>
            <a:r>
              <a:rPr lang="pl-PL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w III </a:t>
            </a:r>
            <a:r>
              <a:rPr lang="pl-PL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Rankingu </a:t>
            </a:r>
            <a:r>
              <a:rPr lang="pl-PL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/>
            </a:r>
            <a:br>
              <a:rPr lang="pl-PL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</a:br>
            <a:r>
              <a:rPr lang="pl-PL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2014 roku?                          </a:t>
            </a:r>
            <a:r>
              <a:rPr lang="pl-PL" sz="2000" b="1" dirty="0" smtClean="0">
                <a:solidFill>
                  <a:srgbClr val="0070C0"/>
                </a:solidFill>
              </a:rPr>
              <a:t>Sklasyfikowane zostały </a:t>
            </a:r>
            <a:br>
              <a:rPr lang="pl-PL" sz="2000" b="1" dirty="0" smtClean="0">
                <a:solidFill>
                  <a:srgbClr val="0070C0"/>
                </a:solidFill>
              </a:rPr>
            </a:br>
            <a:r>
              <a:rPr lang="pl-PL" sz="2000" b="1" dirty="0" smtClean="0">
                <a:solidFill>
                  <a:srgbClr val="0070C0"/>
                </a:solidFill>
              </a:rPr>
              <a:t>154 szkoły</a:t>
            </a:r>
            <a:endParaRPr lang="pl-PL" sz="2000" b="1" dirty="0">
              <a:solidFill>
                <a:srgbClr val="0070C0"/>
              </a:solidFill>
            </a:endParaRPr>
          </a:p>
          <a:p>
            <a:endParaRPr lang="pl-PL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845</Words>
  <Application>Microsoft Office PowerPoint</Application>
  <PresentationFormat>Pokaz na ekranie (4:3)</PresentationFormat>
  <Paragraphs>205</Paragraphs>
  <Slides>24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5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</vt:vector>
  </TitlesOfParts>
  <Company>Dom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Bartłomiejczuk</dc:creator>
  <cp:lastModifiedBy>Ja</cp:lastModifiedBy>
  <cp:revision>79</cp:revision>
  <dcterms:created xsi:type="dcterms:W3CDTF">2014-01-29T12:00:31Z</dcterms:created>
  <dcterms:modified xsi:type="dcterms:W3CDTF">2014-02-08T14:33:18Z</dcterms:modified>
</cp:coreProperties>
</file>